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3" r:id="rId3"/>
    <p:sldId id="865" r:id="rId4"/>
    <p:sldId id="804" r:id="rId5"/>
    <p:sldId id="866" r:id="rId6"/>
    <p:sldId id="863" r:id="rId7"/>
    <p:sldId id="867" r:id="rId8"/>
    <p:sldId id="805" r:id="rId9"/>
    <p:sldId id="806" r:id="rId10"/>
    <p:sldId id="813" r:id="rId11"/>
    <p:sldId id="814" r:id="rId12"/>
    <p:sldId id="815" r:id="rId13"/>
    <p:sldId id="818" r:id="rId14"/>
    <p:sldId id="819" r:id="rId15"/>
    <p:sldId id="816" r:id="rId16"/>
    <p:sldId id="820" r:id="rId17"/>
    <p:sldId id="821" r:id="rId18"/>
    <p:sldId id="822" r:id="rId19"/>
    <p:sldId id="868" r:id="rId20"/>
    <p:sldId id="824" r:id="rId21"/>
    <p:sldId id="830" r:id="rId22"/>
    <p:sldId id="828" r:id="rId23"/>
    <p:sldId id="831" r:id="rId24"/>
    <p:sldId id="871" r:id="rId25"/>
    <p:sldId id="823" r:id="rId26"/>
    <p:sldId id="825" r:id="rId27"/>
    <p:sldId id="840" r:id="rId28"/>
    <p:sldId id="869" r:id="rId29"/>
    <p:sldId id="826" r:id="rId30"/>
    <p:sldId id="833" r:id="rId31"/>
    <p:sldId id="832" r:id="rId32"/>
    <p:sldId id="834" r:id="rId33"/>
    <p:sldId id="835" r:id="rId34"/>
    <p:sldId id="837" r:id="rId35"/>
    <p:sldId id="836" r:id="rId36"/>
    <p:sldId id="838" r:id="rId37"/>
    <p:sldId id="870" r:id="rId38"/>
    <p:sldId id="839" r:id="rId39"/>
    <p:sldId id="841" r:id="rId40"/>
    <p:sldId id="842" r:id="rId41"/>
    <p:sldId id="853" r:id="rId42"/>
    <p:sldId id="854" r:id="rId43"/>
    <p:sldId id="845" r:id="rId44"/>
    <p:sldId id="846" r:id="rId45"/>
    <p:sldId id="847" r:id="rId46"/>
    <p:sldId id="855" r:id="rId47"/>
    <p:sldId id="849" r:id="rId48"/>
    <p:sldId id="850" r:id="rId49"/>
    <p:sldId id="856" r:id="rId50"/>
    <p:sldId id="857" r:id="rId51"/>
    <p:sldId id="858" r:id="rId52"/>
    <p:sldId id="859" r:id="rId53"/>
    <p:sldId id="862" r:id="rId54"/>
    <p:sldId id="861" r:id="rId55"/>
    <p:sldId id="860" r:id="rId56"/>
    <p:sldId id="851" r:id="rId57"/>
    <p:sldId id="852" r:id="rId58"/>
    <p:sldId id="873" r:id="rId59"/>
    <p:sldId id="874" r:id="rId60"/>
    <p:sldId id="864" r:id="rId61"/>
  </p:sldIdLst>
  <p:sldSz cx="9144000" cy="6858000" type="screen4x3"/>
  <p:notesSz cx="6797675" cy="9928225"/>
  <p:embeddedFontLs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819798F-7742-496F-B37C-9860F33014C2}">
          <p14:sldIdLst>
            <p14:sldId id="256"/>
            <p14:sldId id="263"/>
            <p14:sldId id="865"/>
            <p14:sldId id="804"/>
            <p14:sldId id="866"/>
            <p14:sldId id="863"/>
            <p14:sldId id="867"/>
            <p14:sldId id="805"/>
            <p14:sldId id="806"/>
            <p14:sldId id="813"/>
            <p14:sldId id="814"/>
            <p14:sldId id="815"/>
            <p14:sldId id="818"/>
            <p14:sldId id="819"/>
            <p14:sldId id="816"/>
            <p14:sldId id="820"/>
            <p14:sldId id="821"/>
            <p14:sldId id="822"/>
            <p14:sldId id="868"/>
            <p14:sldId id="824"/>
            <p14:sldId id="830"/>
            <p14:sldId id="828"/>
            <p14:sldId id="831"/>
            <p14:sldId id="871"/>
            <p14:sldId id="823"/>
            <p14:sldId id="825"/>
            <p14:sldId id="840"/>
            <p14:sldId id="869"/>
            <p14:sldId id="826"/>
            <p14:sldId id="833"/>
            <p14:sldId id="832"/>
            <p14:sldId id="834"/>
            <p14:sldId id="835"/>
            <p14:sldId id="837"/>
            <p14:sldId id="836"/>
            <p14:sldId id="838"/>
            <p14:sldId id="870"/>
            <p14:sldId id="839"/>
            <p14:sldId id="841"/>
            <p14:sldId id="842"/>
            <p14:sldId id="853"/>
            <p14:sldId id="854"/>
            <p14:sldId id="845"/>
            <p14:sldId id="846"/>
            <p14:sldId id="847"/>
            <p14:sldId id="855"/>
            <p14:sldId id="849"/>
            <p14:sldId id="850"/>
            <p14:sldId id="856"/>
            <p14:sldId id="857"/>
            <p14:sldId id="858"/>
            <p14:sldId id="859"/>
            <p14:sldId id="862"/>
            <p14:sldId id="861"/>
            <p14:sldId id="860"/>
            <p14:sldId id="851"/>
            <p14:sldId id="852"/>
            <p14:sldId id="873"/>
            <p14:sldId id="874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 Hyeonwoo" initials="YH" lastIdx="1" clrIdx="0">
    <p:extLst>
      <p:ext uri="{19B8F6BF-5375-455C-9EA6-DF929625EA0E}">
        <p15:presenceInfo xmlns:p15="http://schemas.microsoft.com/office/powerpoint/2012/main" userId="2be0e430319fac5b" providerId="Windows Live"/>
      </p:ext>
    </p:extLst>
  </p:cmAuthor>
  <p:cmAuthor id="2" name="유 현태" initials="유현" lastIdx="1" clrIdx="1">
    <p:extLst>
      <p:ext uri="{19B8F6BF-5375-455C-9EA6-DF929625EA0E}">
        <p15:presenceInfo xmlns:p15="http://schemas.microsoft.com/office/powerpoint/2012/main" userId="c7d7f0c8e68022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490"/>
    <a:srgbClr val="1F497D"/>
    <a:srgbClr val="8198B6"/>
    <a:srgbClr val="00306C"/>
    <a:srgbClr val="E8F0F9"/>
    <a:srgbClr val="D3ECB9"/>
    <a:srgbClr val="FF6600"/>
    <a:srgbClr val="D0D8E8"/>
    <a:srgbClr val="E9EDF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41" autoAdjust="0"/>
    <p:restoredTop sz="94742" autoAdjust="0"/>
  </p:normalViewPr>
  <p:slideViewPr>
    <p:cSldViewPr>
      <p:cViewPr varScale="1">
        <p:scale>
          <a:sx n="123" d="100"/>
          <a:sy n="123" d="100"/>
        </p:scale>
        <p:origin x="18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>
        <p:scale>
          <a:sx n="100" d="100"/>
          <a:sy n="100" d="100"/>
        </p:scale>
        <p:origin x="3570" y="-52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0161-023B-4C5C-B60D-2790F1BA01F3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D9820-4D10-46AA-8AB5-A0B8470D74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52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38D8E-0447-439A-B421-4C173476EAA6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D5478-53B4-4106-AA7B-8D3A38A8084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02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67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24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06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142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34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57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691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080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91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591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6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80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139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068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31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238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291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08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410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523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63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27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53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248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104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292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289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156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571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54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387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1104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181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944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0172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4087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4240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387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8487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140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2689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200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0000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205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607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744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3035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50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4770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796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8845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138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346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7670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863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215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57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355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742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D5478-53B4-4106-AA7B-8D3A38A8084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584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77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39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89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48072"/>
          </a:xfrm>
        </p:spPr>
        <p:txBody>
          <a:bodyPr>
            <a:normAutofit/>
          </a:bodyPr>
          <a:lstStyle>
            <a:lvl1pPr algn="l">
              <a:defRPr sz="2000" b="1" i="0" baseline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47964" y="6478209"/>
            <a:ext cx="648072" cy="293117"/>
          </a:xfrm>
        </p:spPr>
        <p:txBody>
          <a:bodyPr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87524" y="732336"/>
            <a:ext cx="85689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87524" y="6381328"/>
            <a:ext cx="856895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372362" y="908720"/>
            <a:ext cx="8399276" cy="201622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 b="1" i="0" baseline="0">
                <a:latin typeface="+mn-ea"/>
                <a:ea typeface="+mn-ea"/>
              </a:defRPr>
            </a:lvl1pPr>
            <a:lvl2pPr marL="742950" indent="-285750"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600">
                <a:latin typeface="+mn-ea"/>
                <a:ea typeface="+mn-ea"/>
              </a:defRPr>
            </a:lvl4pPr>
            <a:lvl5pPr>
              <a:defRPr sz="16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5ABD2-0127-4932-879A-E6AD80220BE4}"/>
              </a:ext>
            </a:extLst>
          </p:cNvPr>
          <p:cNvSpPr txBox="1"/>
          <p:nvPr userDrawn="1"/>
        </p:nvSpPr>
        <p:spPr>
          <a:xfrm>
            <a:off x="6804248" y="6437890"/>
            <a:ext cx="2142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Computer Graphics</a:t>
            </a:r>
            <a:endParaRPr lang="ko-KR" altLang="en-US" sz="1600" dirty="0" err="1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5796136" y="3789040"/>
            <a:ext cx="2664296" cy="2088232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5ABD2-0127-4932-879A-E6AD80220BE4}"/>
              </a:ext>
            </a:extLst>
          </p:cNvPr>
          <p:cNvSpPr txBox="1"/>
          <p:nvPr userDrawn="1"/>
        </p:nvSpPr>
        <p:spPr>
          <a:xfrm>
            <a:off x="253654" y="6437890"/>
            <a:ext cx="1609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Delivery</a:t>
            </a:r>
            <a:r>
              <a:rPr lang="en-US" altLang="ko-KR" sz="1600" baseline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Drone</a:t>
            </a:r>
            <a:endParaRPr lang="ko-KR" altLang="en-US" sz="1600" dirty="0" err="1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76676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71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80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37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90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35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72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77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CC21A-1215-43A1-BBCA-548A47317CCE}" type="datetimeFigureOut">
              <a:rPr lang="ko-KR" altLang="en-US" smtClean="0"/>
              <a:pPr/>
              <a:t>2020-12-20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5CC80F-6AB1-4C69-BA7A-71B582589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84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2142111" y="3047804"/>
            <a:ext cx="2952328" cy="392791"/>
          </a:xfrm>
        </p:spPr>
        <p:txBody>
          <a:bodyPr>
            <a:no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인하대 정보통신공학과</a:t>
            </a:r>
            <a:endParaRPr lang="ko-KR" altLang="en-US" sz="2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2"/>
          <p:cNvSpPr>
            <a:spLocks noGrp="1"/>
          </p:cNvSpPr>
          <p:nvPr/>
        </p:nvSpPr>
        <p:spPr>
          <a:xfrm>
            <a:off x="2636753" y="2382333"/>
            <a:ext cx="1720846" cy="4195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chemeClr val="tx2"/>
                </a:solidFill>
                <a:latin typeface="+mj-lt"/>
                <a:ea typeface="현대하모니 B" panose="02020603020101020101" pitchFamily="18" charset="-127"/>
                <a:cs typeface="Arial" pitchFamily="34" charset="0"/>
              </a:rPr>
              <a:t>2020. 12. 18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76B518-3E5B-400D-A2E0-C7006E0B008A}"/>
              </a:ext>
            </a:extLst>
          </p:cNvPr>
          <p:cNvSpPr/>
          <p:nvPr/>
        </p:nvSpPr>
        <p:spPr>
          <a:xfrm>
            <a:off x="7092280" y="0"/>
            <a:ext cx="111086" cy="6858000"/>
          </a:xfrm>
          <a:prstGeom prst="rect">
            <a:avLst/>
          </a:prstGeom>
          <a:solidFill>
            <a:srgbClr val="1F497D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37B84574-0373-4DD1-B2B5-5769A39F2383}"/>
              </a:ext>
            </a:extLst>
          </p:cNvPr>
          <p:cNvSpPr/>
          <p:nvPr/>
        </p:nvSpPr>
        <p:spPr>
          <a:xfrm>
            <a:off x="5085265" y="4988767"/>
            <a:ext cx="1831711" cy="1752601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2225">
            <a:solidFill>
              <a:srgbClr val="4064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ABF0EBB4-3592-4B63-ADF0-F5C1CD41D0EC}"/>
              </a:ext>
            </a:extLst>
          </p:cNvPr>
          <p:cNvSpPr/>
          <p:nvPr/>
        </p:nvSpPr>
        <p:spPr>
          <a:xfrm>
            <a:off x="5074115" y="3105408"/>
            <a:ext cx="1831711" cy="1752601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2225">
            <a:solidFill>
              <a:srgbClr val="406490"/>
            </a:solidFill>
          </a:ln>
          <a:effectLst>
            <a:outerShdw blurRad="50800" dist="38100" dir="2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35EAC3D2-664E-4C7B-AD03-F407A8439AF2}"/>
              </a:ext>
            </a:extLst>
          </p:cNvPr>
          <p:cNvSpPr/>
          <p:nvPr/>
        </p:nvSpPr>
        <p:spPr>
          <a:xfrm>
            <a:off x="3563888" y="4041512"/>
            <a:ext cx="1831711" cy="1752601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2225">
            <a:solidFill>
              <a:srgbClr val="40649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D0251DB-8309-4256-8719-8908CAEE067A}"/>
              </a:ext>
            </a:extLst>
          </p:cNvPr>
          <p:cNvSpPr txBox="1">
            <a:spLocks/>
          </p:cNvSpPr>
          <p:nvPr/>
        </p:nvSpPr>
        <p:spPr>
          <a:xfrm>
            <a:off x="113705" y="1341746"/>
            <a:ext cx="7009140" cy="57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Computer Graphics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- Delivery Drone -</a:t>
            </a:r>
            <a:endParaRPr lang="ko-KR" altLang="en-US" sz="9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CA4C4AD-493B-49F2-BDBA-932EA5362DB0}"/>
              </a:ext>
            </a:extLst>
          </p:cNvPr>
          <p:cNvSpPr>
            <a:spLocks noGrp="1"/>
          </p:cNvSpPr>
          <p:nvPr/>
        </p:nvSpPr>
        <p:spPr>
          <a:xfrm>
            <a:off x="42842" y="44624"/>
            <a:ext cx="1720846" cy="419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u="sng" dirty="0">
                <a:solidFill>
                  <a:schemeClr val="tx2"/>
                </a:solidFill>
                <a:latin typeface="+mj-lt"/>
                <a:ea typeface="현대하모니 B" panose="02020603020101020101" pitchFamily="18" charset="-127"/>
                <a:cs typeface="Arial" pitchFamily="34" charset="0"/>
              </a:rPr>
              <a:t>Mini-Project</a:t>
            </a:r>
            <a:endParaRPr lang="ko-KR" altLang="en-US" sz="2000" b="1" i="1" u="sng" dirty="0">
              <a:solidFill>
                <a:schemeClr val="tx2"/>
              </a:solidFill>
              <a:latin typeface="+mj-lt"/>
              <a:ea typeface="현대하모니 B" panose="02020603020101020101" pitchFamily="18" charset="-127"/>
              <a:cs typeface="Arial" pitchFamily="34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1F50A96-22D4-4D9D-92A7-90A92F1304E0}"/>
              </a:ext>
            </a:extLst>
          </p:cNvPr>
          <p:cNvSpPr txBox="1">
            <a:spLocks/>
          </p:cNvSpPr>
          <p:nvPr/>
        </p:nvSpPr>
        <p:spPr>
          <a:xfrm>
            <a:off x="2195736" y="3540265"/>
            <a:ext cx="2602881" cy="392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err="1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유현태</a:t>
            </a:r>
            <a:endParaRPr lang="ko-KR" altLang="en-US" sz="20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1" y="6241635"/>
            <a:ext cx="170867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3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드론의 부품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몸체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 상단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F45EF-EB39-4B68-8A07-805A50ABC6EF}"/>
              </a:ext>
            </a:extLst>
          </p:cNvPr>
          <p:cNvSpPr txBox="1"/>
          <p:nvPr/>
        </p:nvSpPr>
        <p:spPr>
          <a:xfrm>
            <a:off x="671980" y="1628801"/>
            <a:ext cx="8014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Blender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의 나이프 기능을 통해서 직접 구역을 설정해서 재단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 윗부분에서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지역돌출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기능을 통해 구별감을 부여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 윗부분 중 중간의 넓은 직사각형은 추후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Texture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Mapping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시에 구별 시키기 위해 구분 해서 모델링 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AC049A-42E4-4B22-ADD6-9F2913BE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933057"/>
            <a:ext cx="4404076" cy="22768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CAE621-600F-48D3-A117-01CD263AE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991" y="3359522"/>
            <a:ext cx="1735179" cy="28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4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드론의 부품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몸체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-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 뒷부분 및 하단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13A78-A3AA-4AE6-ACC5-B4B916A518A4}"/>
              </a:ext>
            </a:extLst>
          </p:cNvPr>
          <p:cNvSpPr txBox="1"/>
          <p:nvPr/>
        </p:nvSpPr>
        <p:spPr>
          <a:xfrm>
            <a:off x="671980" y="1628801"/>
            <a:ext cx="801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추후에 부품 분해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재조립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시현을 위함 및 배터리를 내부에 넣기 위해 분리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304A31-4447-475B-8AFE-4D74EF5FC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40" y="3429000"/>
            <a:ext cx="3803640" cy="2134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C7035-C8D4-4B4D-B319-22F091358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389" y="3431690"/>
            <a:ext cx="3528392" cy="2134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68296-443B-43D9-87CE-C562790E5AAB}"/>
              </a:ext>
            </a:extLst>
          </p:cNvPr>
          <p:cNvSpPr txBox="1"/>
          <p:nvPr/>
        </p:nvSpPr>
        <p:spPr>
          <a:xfrm>
            <a:off x="1732333" y="5764614"/>
            <a:ext cx="1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몸체 뒷부분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E5B1A-FACD-471B-A7C8-05A2504E8940}"/>
              </a:ext>
            </a:extLst>
          </p:cNvPr>
          <p:cNvSpPr txBox="1"/>
          <p:nvPr/>
        </p:nvSpPr>
        <p:spPr>
          <a:xfrm>
            <a:off x="5722875" y="576461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몸체 하단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190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드론의 부품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프로펠러 및 프로펠러 지지대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13A78-A3AA-4AE6-ACC5-B4B916A518A4}"/>
              </a:ext>
            </a:extLst>
          </p:cNvPr>
          <p:cNvSpPr txBox="1"/>
          <p:nvPr/>
        </p:nvSpPr>
        <p:spPr>
          <a:xfrm>
            <a:off x="671980" y="1628801"/>
            <a:ext cx="80148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개의 프로펠러 및 프로펠러 지지대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각각의 지지대 끝의 납작한 원기둥 부분과 프로펠러의 중심인 원기둥 부분을 연결 시키도록 조립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원기둥을 모델링을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한후에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베벨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기능 등을 사용해서 모델링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2EAA1F-4E63-45FE-A9BA-507D0F15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0" y="3657802"/>
            <a:ext cx="3193786" cy="2225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251B27-4E27-49A9-9F70-225F42460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264" y="3657802"/>
            <a:ext cx="3494484" cy="22259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273B7D-878A-43F6-9795-D6B2F64EA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703" y="2397098"/>
            <a:ext cx="1916935" cy="10559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568CB8-03CB-4D81-AF39-0DAA9D63E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080" y="2400143"/>
            <a:ext cx="1916935" cy="1055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93D2C8-6FC4-4CE8-8C6E-ACF2D52E6534}"/>
              </a:ext>
            </a:extLst>
          </p:cNvPr>
          <p:cNvSpPr txBox="1"/>
          <p:nvPr/>
        </p:nvSpPr>
        <p:spPr>
          <a:xfrm>
            <a:off x="656942" y="5946954"/>
            <a:ext cx="7632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프로펠러 참고 사이트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https://www.cgtrader.com/free-3d-models/industrial/other/dronek</a:t>
            </a:r>
          </a:p>
        </p:txBody>
      </p:sp>
    </p:spTree>
    <p:extLst>
      <p:ext uri="{BB962C8B-B14F-4D97-AF65-F5344CB8AC3E}">
        <p14:creationId xmlns:p14="http://schemas.microsoft.com/office/powerpoint/2010/main" val="227447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드론의 부품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프로펠러 및 프로펠러 지지대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13A78-A3AA-4AE6-ACC5-B4B916A518A4}"/>
              </a:ext>
            </a:extLst>
          </p:cNvPr>
          <p:cNvSpPr txBox="1"/>
          <p:nvPr/>
        </p:nvSpPr>
        <p:spPr>
          <a:xfrm>
            <a:off x="671980" y="1628801"/>
            <a:ext cx="8014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개의 프로펠러 및 프로펠러 지지대 각각에 대하여 몸체 앞부분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뒷부분에 연결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프로펠러의 날개 길이보다 프로펠러 지지대의 길이를 길게 설정 해서 날개가 몸체에 닿지 않게 설계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04FCC9-338F-487B-969C-FEB0C2630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2" y="3223699"/>
            <a:ext cx="4896036" cy="29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0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드론의 부품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드론 카메라 및 지지대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13A78-A3AA-4AE6-ACC5-B4B916A518A4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카메라 부분을 렌즈 부분과 몸통 부분으로 나누어서 모델링 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 카메라의 지지대의 경우 원기둥을 모델링 해서 드론 본체와 연결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1C3723-EE58-46C8-A8D3-162CEBB3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45" y="4623013"/>
            <a:ext cx="2537574" cy="15908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F7EDB8-3E64-4644-B55F-B41675F2A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043" y="2496128"/>
            <a:ext cx="2331239" cy="18609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ED6E6C-2985-4BB0-A932-48D6225DC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44" y="2492190"/>
            <a:ext cx="2069315" cy="23056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7B296E-CB1D-4FB6-AA23-409D0C762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353" y="3823543"/>
            <a:ext cx="3003594" cy="23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드론의 부품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배달 물품 집게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개의 집게를 드론 본체의 하단 부분에 연결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원기둥을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블랜더의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전단 기능을 통해 비스듬한 모양으로 만듦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하단의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걸림쇠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부분은 부분 돌출로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돌출시킨뒤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부분 페이스를 돌출 시켜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걸림쇠를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모델링 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개의 집게 간격을 추후 만들 박스 사이즈와 일치 하게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333B39-090A-4061-ACE3-7BE9405D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0" y="3951248"/>
            <a:ext cx="3172127" cy="2143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69ADA1-4A5C-4610-98CC-A05EAB91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140968"/>
            <a:ext cx="3092986" cy="29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8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드론의 부품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배터리 및 배터리 홀더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직사각형을 모델링 한 후 경계를 세분화해서 부드럽게 모델링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원기둥 두 개를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블렌더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기능인 페이스를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인셋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시킨 후 원기둥 페이스의 안쪽 페이스를 함몰 시켜 건전지의 극을 모델링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 몸체의 안에 넣어 놓고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평상시에는 보이지 않지만 분해 시연 시에 안쪽에서 볼 수 있게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A46C14-43C8-4F0E-B3B3-36DC90317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2" y="3947684"/>
            <a:ext cx="4420685" cy="21827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29E831-352C-4CF0-BC52-8BCE4536A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466" y="3968420"/>
            <a:ext cx="3875602" cy="218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0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용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쿠팡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박스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정육면체로 모델링한 박스에 디지털 카메라로 취득한 사진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쿠팡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프레시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박스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Texture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Mapping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할 예정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D51A9-4C5E-48C6-B2BB-B33ABA64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767335"/>
            <a:ext cx="3587757" cy="31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4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조립 한 모습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각각의 부품들을 위치에 맞추어서 합쳐 놓은 모습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C0964F-57BC-4F0D-B716-807651CA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5" y="2147772"/>
            <a:ext cx="3948300" cy="18292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E28CC9-066D-4C8F-BD30-28351073A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91" y="3514184"/>
            <a:ext cx="5745044" cy="27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5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D0251DB-8309-4256-8719-8908CAEE067A}"/>
              </a:ext>
            </a:extLst>
          </p:cNvPr>
          <p:cNvSpPr txBox="1">
            <a:spLocks/>
          </p:cNvSpPr>
          <p:nvPr/>
        </p:nvSpPr>
        <p:spPr>
          <a:xfrm>
            <a:off x="1067430" y="3141457"/>
            <a:ext cx="7009140" cy="57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 </a:t>
            </a:r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텍스처 매핑</a:t>
            </a:r>
            <a:endParaRPr lang="ko-KR" altLang="en-US" sz="9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CA4C4AD-493B-49F2-BDBA-932EA5362DB0}"/>
              </a:ext>
            </a:extLst>
          </p:cNvPr>
          <p:cNvSpPr>
            <a:spLocks noGrp="1"/>
          </p:cNvSpPr>
          <p:nvPr/>
        </p:nvSpPr>
        <p:spPr>
          <a:xfrm>
            <a:off x="42842" y="44624"/>
            <a:ext cx="1720846" cy="419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u="sng" dirty="0">
                <a:solidFill>
                  <a:schemeClr val="tx2"/>
                </a:solidFill>
                <a:latin typeface="+mj-lt"/>
                <a:ea typeface="현대하모니 B" panose="02020603020101020101" pitchFamily="18" charset="-127"/>
                <a:cs typeface="Arial" pitchFamily="34" charset="0"/>
              </a:rPr>
              <a:t>Mini-Project</a:t>
            </a:r>
            <a:endParaRPr lang="ko-KR" altLang="en-US" sz="2000" b="1" i="1" u="sng" dirty="0">
              <a:solidFill>
                <a:schemeClr val="tx2"/>
              </a:solidFill>
              <a:latin typeface="+mj-lt"/>
              <a:ea typeface="현대하모니 B" panose="02020603020101020101" pitchFamily="18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1" y="6241635"/>
            <a:ext cx="170867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    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204" y="908720"/>
            <a:ext cx="8399276" cy="5112568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0" dirty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제품 선정 </a:t>
            </a:r>
            <a:endParaRPr lang="en-US" altLang="ko-KR" sz="2400" b="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ko-KR" altLang="en-US" sz="2400" b="0" dirty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일정</a:t>
            </a:r>
            <a:endParaRPr lang="en-US" altLang="ko-KR" sz="2400" b="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0" dirty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제품 모델링</a:t>
            </a:r>
            <a:endParaRPr lang="en-US" altLang="ko-KR" sz="2400" b="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0" dirty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제품 텍스처 매핑</a:t>
            </a:r>
            <a:endParaRPr lang="en-US" altLang="ko-KR" sz="2400" b="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0" dirty="0">
                <a:solidFill>
                  <a:schemeClr val="tx2"/>
                </a:solidFill>
                <a:cs typeface="Arial" panose="020B0604020202020204" pitchFamily="34" charset="0"/>
              </a:rPr>
              <a:t>환경맵 구성</a:t>
            </a:r>
            <a:endParaRPr lang="en-US" altLang="ko-KR" sz="2400" b="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0" dirty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t>기능 구현</a:t>
            </a:r>
            <a:endParaRPr lang="en-US" altLang="ko-KR" sz="2400" b="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b="0" dirty="0">
              <a:solidFill>
                <a:schemeClr val="tx2"/>
              </a:solidFill>
              <a:latin typeface="+mn-lt"/>
              <a:ea typeface="현대하모니 M" panose="02020603020101020101" pitchFamily="18" charset="-127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1800" dirty="0">
              <a:latin typeface="+mn-lt"/>
              <a:ea typeface="현대하모니 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757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텍스처 매핑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본체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프로펠러 지지대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배달 물품 집게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배터리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드론 카메라 지지대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의 회색 텍스처를 취득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에서의 본체 및 프로펠러 지지대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배달 물품 집게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배터리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 카메라 지지대에 텍스처 매핑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7ED2E-2B9C-4AC7-B480-26633D56192D}"/>
              </a:ext>
            </a:extLst>
          </p:cNvPr>
          <p:cNvSpPr txBox="1"/>
          <p:nvPr/>
        </p:nvSpPr>
        <p:spPr>
          <a:xfrm>
            <a:off x="1285049" y="5843012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7BBE9-B96C-4E47-9EB4-E9F27603FA6E}"/>
              </a:ext>
            </a:extLst>
          </p:cNvPr>
          <p:cNvSpPr txBox="1"/>
          <p:nvPr/>
        </p:nvSpPr>
        <p:spPr>
          <a:xfrm>
            <a:off x="5262370" y="5849017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D5424CC-F38A-49BB-B766-4CC921858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0" y="2943882"/>
            <a:ext cx="3456383" cy="28801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46B40D-5710-47C7-88EE-1A6ECE73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45" y="2469302"/>
            <a:ext cx="1687985" cy="17419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97DD160-EA1A-4505-AB16-4EB15EED0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745" y="4939270"/>
            <a:ext cx="3918054" cy="8848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A9391D1-72AF-407E-9CB3-A40F55205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316" y="3257945"/>
            <a:ext cx="2219483" cy="9419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C5E385F-75DD-4BC2-9B2D-E063AE442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757" y="4192017"/>
            <a:ext cx="3918054" cy="74725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A35614E-BE67-465B-98B8-D679E6430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730" y="2469302"/>
            <a:ext cx="2230069" cy="79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64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텍스처 매핑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본체 상단 및 드론 카메라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의 검은색 텍스처를 취득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에서의 본체 상단 및 드론 카메라에 텍스처 매핑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7ED2E-2B9C-4AC7-B480-26633D56192D}"/>
              </a:ext>
            </a:extLst>
          </p:cNvPr>
          <p:cNvSpPr txBox="1"/>
          <p:nvPr/>
        </p:nvSpPr>
        <p:spPr>
          <a:xfrm>
            <a:off x="1285049" y="5843012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7BBE9-B96C-4E47-9EB4-E9F27603FA6E}"/>
              </a:ext>
            </a:extLst>
          </p:cNvPr>
          <p:cNvSpPr txBox="1"/>
          <p:nvPr/>
        </p:nvSpPr>
        <p:spPr>
          <a:xfrm>
            <a:off x="5262370" y="5849017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9BA748-93F3-473C-BD5B-807CF3265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0" y="2918477"/>
            <a:ext cx="3456383" cy="29055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0FF940-A676-4697-8886-F072262EF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261" y="4355005"/>
            <a:ext cx="1514686" cy="1505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2245CA-C24B-47DC-A2C4-78B63D598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100" y="2468792"/>
            <a:ext cx="241016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3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텍스처 매핑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프로펠러 및 배터리 홀더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의 은색 텍스처를 취득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에서의 프로펠러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곳 및 배터리 홀더에 텍스처 매핑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EA1546-0433-44CF-8D9A-FA8152E0B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0" y="2924944"/>
            <a:ext cx="3456384" cy="2899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07ED2E-2B9C-4AC7-B480-26633D56192D}"/>
              </a:ext>
            </a:extLst>
          </p:cNvPr>
          <p:cNvSpPr txBox="1"/>
          <p:nvPr/>
        </p:nvSpPr>
        <p:spPr>
          <a:xfrm>
            <a:off x="1285049" y="5843012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C6287A-36E0-4FFD-8359-16677A94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36" y="2648977"/>
            <a:ext cx="2962914" cy="1656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57BBE9-B96C-4E47-9EB4-E9F27603FA6E}"/>
              </a:ext>
            </a:extLst>
          </p:cNvPr>
          <p:cNvSpPr txBox="1"/>
          <p:nvPr/>
        </p:nvSpPr>
        <p:spPr>
          <a:xfrm>
            <a:off x="5262370" y="5849017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A63E92-2C23-40E9-9BA6-2F34A73B8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036" y="4305870"/>
            <a:ext cx="2962914" cy="15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텍스처 매핑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본체 상단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의 빨간색 텍스처를 취득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에서의 본체 상단에 텍스처 매핑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7ED2E-2B9C-4AC7-B480-26633D56192D}"/>
              </a:ext>
            </a:extLst>
          </p:cNvPr>
          <p:cNvSpPr txBox="1"/>
          <p:nvPr/>
        </p:nvSpPr>
        <p:spPr>
          <a:xfrm>
            <a:off x="1285049" y="5843012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7BBE9-B96C-4E47-9EB4-E9F27603FA6E}"/>
              </a:ext>
            </a:extLst>
          </p:cNvPr>
          <p:cNvSpPr txBox="1"/>
          <p:nvPr/>
        </p:nvSpPr>
        <p:spPr>
          <a:xfrm>
            <a:off x="5262370" y="5849017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435208-B045-4AC1-AB97-13ACCC15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627259"/>
            <a:ext cx="1800200" cy="31968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5A5E8D-0FDC-473D-B538-EB5A93AA4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2" y="2662924"/>
            <a:ext cx="3049400" cy="30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2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텍스처 매핑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본체 상단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의 파란색 텍스처를 취득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에서의 본체 상단에 텍스처 매핑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7ED2E-2B9C-4AC7-B480-26633D56192D}"/>
              </a:ext>
            </a:extLst>
          </p:cNvPr>
          <p:cNvSpPr txBox="1"/>
          <p:nvPr/>
        </p:nvSpPr>
        <p:spPr>
          <a:xfrm>
            <a:off x="1285049" y="5843012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7BBE9-B96C-4E47-9EB4-E9F27603FA6E}"/>
              </a:ext>
            </a:extLst>
          </p:cNvPr>
          <p:cNvSpPr txBox="1"/>
          <p:nvPr/>
        </p:nvSpPr>
        <p:spPr>
          <a:xfrm>
            <a:off x="5262370" y="5849017"/>
            <a:ext cx="223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C4E358-8D55-456B-872E-6621CCA69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2" y="2662925"/>
            <a:ext cx="3049400" cy="3049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3A60E9-47F3-49DF-BBEC-BE9D854B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862" y="2662925"/>
            <a:ext cx="3101360" cy="30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9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텍스처 매핑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용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쿠팡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박스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용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쿠팡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박스에 사용된 텍스처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13" name="그림 12" descr="텍스트, 액세서리이(가) 표시된 사진&#10;&#10;자동 생성된 설명">
            <a:extLst>
              <a:ext uri="{FF2B5EF4-FFF2-40B4-BE49-F238E27FC236}">
                <a16:creationId xmlns:a16="http://schemas.microsoft.com/office/drawing/2014/main" id="{05DD5236-AE69-41DC-87E5-F1507A80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0" y="1984623"/>
            <a:ext cx="2160240" cy="2160240"/>
          </a:xfrm>
          <a:prstGeom prst="rect">
            <a:avLst/>
          </a:prstGeom>
        </p:spPr>
      </p:pic>
      <p:pic>
        <p:nvPicPr>
          <p:cNvPr id="15" name="그림 14" descr="텍스트, 가방이(가) 표시된 사진&#10;&#10;자동 생성된 설명">
            <a:extLst>
              <a:ext uri="{FF2B5EF4-FFF2-40B4-BE49-F238E27FC236}">
                <a16:creationId xmlns:a16="http://schemas.microsoft.com/office/drawing/2014/main" id="{BAEE1D56-6B82-4D6E-8395-6FD279789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59" y="1984623"/>
            <a:ext cx="2160240" cy="2160240"/>
          </a:xfrm>
          <a:prstGeom prst="rect">
            <a:avLst/>
          </a:prstGeom>
        </p:spPr>
      </p:pic>
      <p:pic>
        <p:nvPicPr>
          <p:cNvPr id="17" name="그림 16" descr="텍스트, 파란색이(가) 표시된 사진&#10;&#10;자동 생성된 설명">
            <a:extLst>
              <a:ext uri="{FF2B5EF4-FFF2-40B4-BE49-F238E27FC236}">
                <a16:creationId xmlns:a16="http://schemas.microsoft.com/office/drawing/2014/main" id="{0534CF10-F778-4B93-8630-3E023EBF4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59" y="4251934"/>
            <a:ext cx="2160239" cy="2160239"/>
          </a:xfrm>
          <a:prstGeom prst="rect">
            <a:avLst/>
          </a:prstGeom>
        </p:spPr>
      </p:pic>
      <p:pic>
        <p:nvPicPr>
          <p:cNvPr id="19" name="그림 18" descr="액세서리, 가방이(가) 표시된 사진&#10;&#10;자동 생성된 설명">
            <a:extLst>
              <a:ext uri="{FF2B5EF4-FFF2-40B4-BE49-F238E27FC236}">
                <a16:creationId xmlns:a16="http://schemas.microsoft.com/office/drawing/2014/main" id="{AB14E712-BCF4-4F2B-9A4C-841D33C6B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44" y="4255892"/>
            <a:ext cx="2160239" cy="2160239"/>
          </a:xfrm>
          <a:prstGeom prst="rect">
            <a:avLst/>
          </a:prstGeom>
        </p:spPr>
      </p:pic>
      <p:pic>
        <p:nvPicPr>
          <p:cNvPr id="21" name="그림 20" descr="텍스트, 컨테이너이(가) 표시된 사진&#10;&#10;자동 생성된 설명">
            <a:extLst>
              <a:ext uri="{FF2B5EF4-FFF2-40B4-BE49-F238E27FC236}">
                <a16:creationId xmlns:a16="http://schemas.microsoft.com/office/drawing/2014/main" id="{BAC0A5FE-8D18-4A5F-BEEA-78301F055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0" y="4251934"/>
            <a:ext cx="2160239" cy="21602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6661484-1873-4D90-918B-1E91CD2C1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44" y="1984623"/>
            <a:ext cx="216024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2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텍스처 매핑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용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쿠팡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박스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스마트폰 카메라를 이용해서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쿠팡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배달 박스를 각각 면을 사진을 찍어 취득을 한 텍스처를 바탕으로 모델링을 한 정육면체에 텍스처 매핑을 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EED590-B8F3-47E6-BC9B-3546A42E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0" y="2700802"/>
            <a:ext cx="3400900" cy="3248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42E27D-E880-4E35-93E9-5C57B7B6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498" y="2700803"/>
            <a:ext cx="3862694" cy="32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4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텍스처 매핑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텍스처 매핑 완성 모습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73417-E8D1-4AC6-9231-823EEB90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11" y="1641405"/>
            <a:ext cx="4768577" cy="42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91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D0251DB-8309-4256-8719-8908CAEE067A}"/>
              </a:ext>
            </a:extLst>
          </p:cNvPr>
          <p:cNvSpPr txBox="1">
            <a:spLocks/>
          </p:cNvSpPr>
          <p:nvPr/>
        </p:nvSpPr>
        <p:spPr>
          <a:xfrm>
            <a:off x="1067430" y="3141457"/>
            <a:ext cx="7009140" cy="57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 </a:t>
            </a:r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환경맵 구성</a:t>
            </a:r>
            <a:endParaRPr lang="ko-KR" altLang="en-US" sz="9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CA4C4AD-493B-49F2-BDBA-932EA5362DB0}"/>
              </a:ext>
            </a:extLst>
          </p:cNvPr>
          <p:cNvSpPr>
            <a:spLocks noGrp="1"/>
          </p:cNvSpPr>
          <p:nvPr/>
        </p:nvSpPr>
        <p:spPr>
          <a:xfrm>
            <a:off x="42842" y="44624"/>
            <a:ext cx="1720846" cy="419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u="sng" dirty="0">
                <a:solidFill>
                  <a:schemeClr val="tx2"/>
                </a:solidFill>
                <a:latin typeface="+mj-lt"/>
                <a:ea typeface="현대하모니 B" panose="02020603020101020101" pitchFamily="18" charset="-127"/>
                <a:cs typeface="Arial" pitchFamily="34" charset="0"/>
              </a:rPr>
              <a:t>Mini-Project</a:t>
            </a:r>
            <a:endParaRPr lang="ko-KR" altLang="en-US" sz="2000" b="1" i="1" u="sng" dirty="0">
              <a:solidFill>
                <a:schemeClr val="tx2"/>
              </a:solidFill>
              <a:latin typeface="+mj-lt"/>
              <a:ea typeface="현대하모니 B" panose="02020603020101020101" pitchFamily="18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1" y="6241635"/>
            <a:ext cx="170867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86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5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환경맵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낮 사진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텍스처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낮 시간 대의 대학의 모습을 디지털 카메라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스마트폰 카메라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이용해 텍스처 취득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 descr="하늘, 건물, 실외, 도시이(가) 표시된 사진&#10;&#10;자동 생성된 설명">
            <a:extLst>
              <a:ext uri="{FF2B5EF4-FFF2-40B4-BE49-F238E27FC236}">
                <a16:creationId xmlns:a16="http://schemas.microsoft.com/office/drawing/2014/main" id="{1857F454-1DE7-47A7-B5DE-38505C6443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6" y="2371076"/>
            <a:ext cx="1880625" cy="1696324"/>
          </a:xfrm>
          <a:prstGeom prst="rect">
            <a:avLst/>
          </a:prstGeom>
        </p:spPr>
      </p:pic>
      <p:pic>
        <p:nvPicPr>
          <p:cNvPr id="10" name="그림 9" descr="건물, 실외, 하늘, 청사이(가) 표시된 사진&#10;&#10;자동 생성된 설명">
            <a:extLst>
              <a:ext uri="{FF2B5EF4-FFF2-40B4-BE49-F238E27FC236}">
                <a16:creationId xmlns:a16="http://schemas.microsoft.com/office/drawing/2014/main" id="{5C7BA54E-5B1E-42A9-A2AD-F5BE830D6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96" y="2371076"/>
            <a:ext cx="1873460" cy="1689861"/>
          </a:xfrm>
          <a:prstGeom prst="rect">
            <a:avLst/>
          </a:prstGeom>
        </p:spPr>
      </p:pic>
      <p:pic>
        <p:nvPicPr>
          <p:cNvPr id="13" name="그림 12" descr="건물, 실외, 하늘, 청사이(가) 표시된 사진&#10;&#10;자동 생성된 설명">
            <a:extLst>
              <a:ext uri="{FF2B5EF4-FFF2-40B4-BE49-F238E27FC236}">
                <a16:creationId xmlns:a16="http://schemas.microsoft.com/office/drawing/2014/main" id="{50DC273A-14FB-40F2-969A-8FA16C3174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51" y="2379234"/>
            <a:ext cx="1873461" cy="1689861"/>
          </a:xfrm>
          <a:prstGeom prst="rect">
            <a:avLst/>
          </a:prstGeom>
        </p:spPr>
      </p:pic>
      <p:pic>
        <p:nvPicPr>
          <p:cNvPr id="15" name="그림 14" descr="하늘, 실외, 도시, 모래투성이이(가) 표시된 사진&#10;&#10;자동 생성된 설명">
            <a:extLst>
              <a:ext uri="{FF2B5EF4-FFF2-40B4-BE49-F238E27FC236}">
                <a16:creationId xmlns:a16="http://schemas.microsoft.com/office/drawing/2014/main" id="{356572E6-24AB-4C2E-A954-A0B404866B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6" y="4350416"/>
            <a:ext cx="1873461" cy="1686115"/>
          </a:xfrm>
          <a:prstGeom prst="rect">
            <a:avLst/>
          </a:prstGeom>
        </p:spPr>
      </p:pic>
      <p:pic>
        <p:nvPicPr>
          <p:cNvPr id="17" name="그림 16" descr="하늘, 실외, 조류, 일이(가) 표시된 사진&#10;&#10;자동 생성된 설명">
            <a:extLst>
              <a:ext uri="{FF2B5EF4-FFF2-40B4-BE49-F238E27FC236}">
                <a16:creationId xmlns:a16="http://schemas.microsoft.com/office/drawing/2014/main" id="{258DC78D-FBA0-4BDE-83C1-AEDD2F77B1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96" y="4334104"/>
            <a:ext cx="1873461" cy="1689861"/>
          </a:xfrm>
          <a:prstGeom prst="rect">
            <a:avLst/>
          </a:prstGeom>
        </p:spPr>
      </p:pic>
      <p:pic>
        <p:nvPicPr>
          <p:cNvPr id="19" name="그림 18" descr="대지, 잠옷이(가) 표시된 사진&#10;&#10;자동 생성된 설명">
            <a:extLst>
              <a:ext uri="{FF2B5EF4-FFF2-40B4-BE49-F238E27FC236}">
                <a16:creationId xmlns:a16="http://schemas.microsoft.com/office/drawing/2014/main" id="{4BBFCF17-E20C-4F9A-866C-86C58D2BAA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67" y="4382965"/>
            <a:ext cx="1873462" cy="16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7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D0251DB-8309-4256-8719-8908CAEE067A}"/>
              </a:ext>
            </a:extLst>
          </p:cNvPr>
          <p:cNvSpPr txBox="1">
            <a:spLocks/>
          </p:cNvSpPr>
          <p:nvPr/>
        </p:nvSpPr>
        <p:spPr>
          <a:xfrm>
            <a:off x="1067430" y="3141457"/>
            <a:ext cx="7009140" cy="57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</a:t>
            </a:r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제품 선정</a:t>
            </a:r>
            <a:endParaRPr lang="ko-KR" altLang="en-US" sz="9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CA4C4AD-493B-49F2-BDBA-932EA5362DB0}"/>
              </a:ext>
            </a:extLst>
          </p:cNvPr>
          <p:cNvSpPr>
            <a:spLocks noGrp="1"/>
          </p:cNvSpPr>
          <p:nvPr/>
        </p:nvSpPr>
        <p:spPr>
          <a:xfrm>
            <a:off x="42842" y="44624"/>
            <a:ext cx="1720846" cy="419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u="sng" dirty="0">
                <a:solidFill>
                  <a:schemeClr val="tx2"/>
                </a:solidFill>
                <a:latin typeface="+mj-lt"/>
                <a:ea typeface="현대하모니 B" panose="02020603020101020101" pitchFamily="18" charset="-127"/>
                <a:cs typeface="Arial" pitchFamily="34" charset="0"/>
              </a:rPr>
              <a:t>Mini-Project</a:t>
            </a:r>
            <a:endParaRPr lang="ko-KR" altLang="en-US" sz="2000" b="1" i="1" u="sng" dirty="0">
              <a:solidFill>
                <a:schemeClr val="tx2"/>
              </a:solidFill>
              <a:latin typeface="+mj-lt"/>
              <a:ea typeface="현대하모니 B" panose="02020603020101020101" pitchFamily="18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1" y="6241635"/>
            <a:ext cx="170867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3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5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환경맵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낮 사진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환경맵 모습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F752D1D-F66A-441A-8657-3ED4AB17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1" y="1793079"/>
            <a:ext cx="4210663" cy="34361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AC4CB1D-51D1-4534-9D0D-EE4E4713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00" y="1820689"/>
            <a:ext cx="4245959" cy="34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52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5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환경맵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밤 사진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텍스처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밤 시간 대의 대학의 모습을 디지털 카메라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스마트폰 카메라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이용해 텍스처 취득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 descr="건물, 실외, 거리, 도시이(가) 표시된 사진&#10;&#10;자동 생성된 설명">
            <a:extLst>
              <a:ext uri="{FF2B5EF4-FFF2-40B4-BE49-F238E27FC236}">
                <a16:creationId xmlns:a16="http://schemas.microsoft.com/office/drawing/2014/main" id="{7FC30859-8049-42CC-92D4-23E2B1BF56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70584"/>
            <a:ext cx="1916832" cy="1916832"/>
          </a:xfrm>
          <a:prstGeom prst="rect">
            <a:avLst/>
          </a:prstGeom>
        </p:spPr>
      </p:pic>
      <p:pic>
        <p:nvPicPr>
          <p:cNvPr id="10" name="그림 9" descr="실외, 건물, 거리, 밤이(가) 표시된 사진&#10;&#10;자동 생성된 설명">
            <a:extLst>
              <a:ext uri="{FF2B5EF4-FFF2-40B4-BE49-F238E27FC236}">
                <a16:creationId xmlns:a16="http://schemas.microsoft.com/office/drawing/2014/main" id="{DA7B51C9-D8CE-4CE0-9348-CF21BC61D9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470584"/>
            <a:ext cx="1916832" cy="1916832"/>
          </a:xfrm>
          <a:prstGeom prst="rect">
            <a:avLst/>
          </a:prstGeom>
        </p:spPr>
      </p:pic>
      <p:pic>
        <p:nvPicPr>
          <p:cNvPr id="13" name="그림 12" descr="실외, 밤이(가) 표시된 사진&#10;&#10;자동 생성된 설명">
            <a:extLst>
              <a:ext uri="{FF2B5EF4-FFF2-40B4-BE49-F238E27FC236}">
                <a16:creationId xmlns:a16="http://schemas.microsoft.com/office/drawing/2014/main" id="{C2572485-2902-4770-974F-9C906EF4E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470584"/>
            <a:ext cx="1916832" cy="1916832"/>
          </a:xfrm>
          <a:prstGeom prst="rect">
            <a:avLst/>
          </a:prstGeom>
        </p:spPr>
      </p:pic>
      <p:pic>
        <p:nvPicPr>
          <p:cNvPr id="15" name="그림 14" descr="실외, 눈, 밤, 군중이(가) 표시된 사진&#10;&#10;자동 생성된 설명">
            <a:extLst>
              <a:ext uri="{FF2B5EF4-FFF2-40B4-BE49-F238E27FC236}">
                <a16:creationId xmlns:a16="http://schemas.microsoft.com/office/drawing/2014/main" id="{E68F7694-939D-4E7F-8C4E-62770B1A56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416343"/>
            <a:ext cx="1916832" cy="1916832"/>
          </a:xfrm>
          <a:prstGeom prst="rect">
            <a:avLst/>
          </a:prstGeom>
        </p:spPr>
      </p:pic>
      <p:pic>
        <p:nvPicPr>
          <p:cNvPr id="17" name="그림 16" descr="어두운, 문, 실루엣, 밤하늘이(가) 표시된 사진&#10;&#10;자동 생성된 설명">
            <a:extLst>
              <a:ext uri="{FF2B5EF4-FFF2-40B4-BE49-F238E27FC236}">
                <a16:creationId xmlns:a16="http://schemas.microsoft.com/office/drawing/2014/main" id="{FCB0058D-5A18-4355-954C-4B283D3CA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421662"/>
            <a:ext cx="1916832" cy="1916832"/>
          </a:xfrm>
          <a:prstGeom prst="rect">
            <a:avLst/>
          </a:prstGeom>
        </p:spPr>
      </p:pic>
      <p:pic>
        <p:nvPicPr>
          <p:cNvPr id="19" name="그림 18" descr="대지, 실외, 해변, 자연이(가) 표시된 사진&#10;&#10;자동 생성된 설명">
            <a:extLst>
              <a:ext uri="{FF2B5EF4-FFF2-40B4-BE49-F238E27FC236}">
                <a16:creationId xmlns:a16="http://schemas.microsoft.com/office/drawing/2014/main" id="{6D334628-2F4B-439F-9F93-DBC48E342A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416344"/>
            <a:ext cx="1916832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0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5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환경맵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밤 사진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환경맵 모습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49E19C-B484-43D5-897A-5870B081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16832"/>
            <a:ext cx="4199638" cy="34405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4FD585-6201-4A12-AE1C-1F3303D9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3" y="1916831"/>
            <a:ext cx="4427983" cy="34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9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5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환경맵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인하대학교 운동장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텍스처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인하대학교 운동장 사진을 환경맵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큐브맵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변환기를 통해서 텍스처 취득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 descr="하늘, 실외, 운동경기, 녹색이(가) 표시된 사진&#10;&#10;자동 생성된 설명">
            <a:extLst>
              <a:ext uri="{FF2B5EF4-FFF2-40B4-BE49-F238E27FC236}">
                <a16:creationId xmlns:a16="http://schemas.microsoft.com/office/drawing/2014/main" id="{5798402A-73D6-491E-8194-32C851BEF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50316"/>
            <a:ext cx="1868116" cy="1868116"/>
          </a:xfrm>
          <a:prstGeom prst="rect">
            <a:avLst/>
          </a:prstGeom>
        </p:spPr>
      </p:pic>
      <p:pic>
        <p:nvPicPr>
          <p:cNvPr id="11" name="그림 10" descr="하늘, 실외, 도시, 길이(가) 표시된 사진&#10;&#10;자동 생성된 설명">
            <a:extLst>
              <a:ext uri="{FF2B5EF4-FFF2-40B4-BE49-F238E27FC236}">
                <a16:creationId xmlns:a16="http://schemas.microsoft.com/office/drawing/2014/main" id="{4C1BE9F5-039D-4D69-B041-15313BD8F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87" y="2132857"/>
            <a:ext cx="1868117" cy="1868117"/>
          </a:xfrm>
          <a:prstGeom prst="rect">
            <a:avLst/>
          </a:prstGeom>
        </p:spPr>
      </p:pic>
      <p:pic>
        <p:nvPicPr>
          <p:cNvPr id="14" name="그림 13" descr="하늘, 실외, 고속도로이(가) 표시된 사진&#10;&#10;자동 생성된 설명">
            <a:extLst>
              <a:ext uri="{FF2B5EF4-FFF2-40B4-BE49-F238E27FC236}">
                <a16:creationId xmlns:a16="http://schemas.microsoft.com/office/drawing/2014/main" id="{025EC289-573E-4612-952D-B2DF59875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10" y="2132856"/>
            <a:ext cx="1868117" cy="1868117"/>
          </a:xfrm>
          <a:prstGeom prst="rect">
            <a:avLst/>
          </a:prstGeom>
        </p:spPr>
      </p:pic>
      <p:pic>
        <p:nvPicPr>
          <p:cNvPr id="18" name="그림 17" descr="하늘, 실외, 녹색, 고속도로이(가) 표시된 사진&#10;&#10;자동 생성된 설명">
            <a:extLst>
              <a:ext uri="{FF2B5EF4-FFF2-40B4-BE49-F238E27FC236}">
                <a16:creationId xmlns:a16="http://schemas.microsoft.com/office/drawing/2014/main" id="{606A188C-B56C-4D01-BAC3-B0A27B9C3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271152"/>
            <a:ext cx="1868116" cy="1868116"/>
          </a:xfrm>
          <a:prstGeom prst="rect">
            <a:avLst/>
          </a:prstGeom>
        </p:spPr>
      </p:pic>
      <p:pic>
        <p:nvPicPr>
          <p:cNvPr id="21" name="그림 20" descr="하늘, 실외, 파란색, 구름낀이(가) 표시된 사진&#10;&#10;자동 생성된 설명">
            <a:extLst>
              <a:ext uri="{FF2B5EF4-FFF2-40B4-BE49-F238E27FC236}">
                <a16:creationId xmlns:a16="http://schemas.microsoft.com/office/drawing/2014/main" id="{CC0B0886-D83F-4CDA-8AFC-87AE9E5061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87" y="4243125"/>
            <a:ext cx="1868116" cy="18681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D92D06-93B4-4D51-BD74-A3FDB7718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16" y="4271152"/>
            <a:ext cx="1868116" cy="18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67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5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환경맵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인하대학교 운동장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환경맵 모습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933676-7D51-490B-A379-EE7E4017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1" y="1916832"/>
            <a:ext cx="4084295" cy="37444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8DFEB6-7980-424C-A01D-F49DF6366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16832"/>
            <a:ext cx="43479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63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5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환경맵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SkyBox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텍스처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8BD7E-CF2E-474E-AC6C-E9BBEA8BFC70}"/>
              </a:ext>
            </a:extLst>
          </p:cNvPr>
          <p:cNvSpPr txBox="1"/>
          <p:nvPr/>
        </p:nvSpPr>
        <p:spPr>
          <a:xfrm>
            <a:off x="671980" y="1628801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SkyBox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사진을 웹상에서 취득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7" name="그림 6" descr="하늘, 실외, 구름, 태양이(가) 표시된 사진&#10;&#10;자동 생성된 설명">
            <a:extLst>
              <a:ext uri="{FF2B5EF4-FFF2-40B4-BE49-F238E27FC236}">
                <a16:creationId xmlns:a16="http://schemas.microsoft.com/office/drawing/2014/main" id="{567D0AF0-4C74-4CD7-9366-713569B8CC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14" y="2420888"/>
            <a:ext cx="1667345" cy="1667345"/>
          </a:xfrm>
          <a:prstGeom prst="rect">
            <a:avLst/>
          </a:prstGeom>
        </p:spPr>
      </p:pic>
      <p:pic>
        <p:nvPicPr>
          <p:cNvPr id="11" name="그림 10" descr="실외, 자연, 경사, 해안이(가) 표시된 사진&#10;&#10;자동 생성된 설명">
            <a:extLst>
              <a:ext uri="{FF2B5EF4-FFF2-40B4-BE49-F238E27FC236}">
                <a16:creationId xmlns:a16="http://schemas.microsoft.com/office/drawing/2014/main" id="{49DD071D-4270-4D3A-8D83-7951874D92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60" y="2420888"/>
            <a:ext cx="1667345" cy="1667345"/>
          </a:xfrm>
          <a:prstGeom prst="rect">
            <a:avLst/>
          </a:prstGeom>
        </p:spPr>
      </p:pic>
      <p:pic>
        <p:nvPicPr>
          <p:cNvPr id="14" name="그림 13" descr="자연, 파도이(가) 표시된 사진&#10;&#10;자동 생성된 설명">
            <a:extLst>
              <a:ext uri="{FF2B5EF4-FFF2-40B4-BE49-F238E27FC236}">
                <a16:creationId xmlns:a16="http://schemas.microsoft.com/office/drawing/2014/main" id="{F98068A7-208C-42A4-BB9C-393155A673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06" y="2420888"/>
            <a:ext cx="1667345" cy="1667345"/>
          </a:xfrm>
          <a:prstGeom prst="rect">
            <a:avLst/>
          </a:prstGeom>
        </p:spPr>
      </p:pic>
      <p:pic>
        <p:nvPicPr>
          <p:cNvPr id="18" name="그림 17" descr="실외, 자연, 구름, 해안이(가) 표시된 사진&#10;&#10;자동 생성된 설명">
            <a:extLst>
              <a:ext uri="{FF2B5EF4-FFF2-40B4-BE49-F238E27FC236}">
                <a16:creationId xmlns:a16="http://schemas.microsoft.com/office/drawing/2014/main" id="{FA788454-28A2-4DC6-A1F5-1E25FA7375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14" y="4437112"/>
            <a:ext cx="1667345" cy="1667345"/>
          </a:xfrm>
          <a:prstGeom prst="rect">
            <a:avLst/>
          </a:prstGeom>
        </p:spPr>
      </p:pic>
      <p:pic>
        <p:nvPicPr>
          <p:cNvPr id="21" name="그림 20" descr="실외, 구름, 구름낀, 파란색이(가) 표시된 사진&#10;&#10;자동 생성된 설명">
            <a:extLst>
              <a:ext uri="{FF2B5EF4-FFF2-40B4-BE49-F238E27FC236}">
                <a16:creationId xmlns:a16="http://schemas.microsoft.com/office/drawing/2014/main" id="{79CF818D-E7F0-4888-9059-2E0C07F159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60" y="4395526"/>
            <a:ext cx="1708931" cy="17089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B97050-0869-4E24-96EA-E6E1514609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29" y="4395525"/>
            <a:ext cx="1708931" cy="170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79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5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환경맵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SkyBox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환경맵 모습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0A3194-AA54-4F66-B86B-41220EDB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3289"/>
            <a:ext cx="4114800" cy="3935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4AAA6A-692C-4761-A845-271E1F7C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198" y="1893289"/>
            <a:ext cx="3960440" cy="39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27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D0251DB-8309-4256-8719-8908CAEE067A}"/>
              </a:ext>
            </a:extLst>
          </p:cNvPr>
          <p:cNvSpPr txBox="1">
            <a:spLocks/>
          </p:cNvSpPr>
          <p:nvPr/>
        </p:nvSpPr>
        <p:spPr>
          <a:xfrm>
            <a:off x="1067430" y="3141457"/>
            <a:ext cx="7009140" cy="57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6. </a:t>
            </a:r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기능 구현</a:t>
            </a:r>
            <a:endParaRPr lang="ko-KR" altLang="en-US" sz="9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CA4C4AD-493B-49F2-BDBA-932EA5362DB0}"/>
              </a:ext>
            </a:extLst>
          </p:cNvPr>
          <p:cNvSpPr>
            <a:spLocks noGrp="1"/>
          </p:cNvSpPr>
          <p:nvPr/>
        </p:nvSpPr>
        <p:spPr>
          <a:xfrm>
            <a:off x="42842" y="44624"/>
            <a:ext cx="1720846" cy="419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u="sng" dirty="0">
                <a:solidFill>
                  <a:schemeClr val="tx2"/>
                </a:solidFill>
                <a:latin typeface="+mj-lt"/>
                <a:ea typeface="현대하모니 B" panose="02020603020101020101" pitchFamily="18" charset="-127"/>
                <a:cs typeface="Arial" pitchFamily="34" charset="0"/>
              </a:rPr>
              <a:t>Mini-Project</a:t>
            </a:r>
            <a:endParaRPr lang="ko-KR" altLang="en-US" sz="2000" b="1" i="1" u="sng" dirty="0">
              <a:solidFill>
                <a:schemeClr val="tx2"/>
              </a:solidFill>
              <a:latin typeface="+mj-lt"/>
              <a:ea typeface="현대하모니 B" panose="02020603020101020101" pitchFamily="18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1" y="6241635"/>
            <a:ext cx="170867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40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구현 목록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Object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평행 이동 및 회전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프로펠러 작동 및 이륙 및 착륙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배달 드론의 박스 픽업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드론 카메라와의 시점 변환 기능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인칭 시점 변경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드론 부품 분해 및 조립 시뮬레이션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멀티 뷰 포트 기능을 통한 카메라 시점 동시 송출 및 텍스트 화면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미니맵 제거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환경맵 제거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메뉴 선택을 통한 환경맵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환경맵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모드에 따라 텍스트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메뉴 선택을 통한 초기 상태 리셋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시점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물체 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키보드 방향키를 이용한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360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View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마우스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휠을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통한 확대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축소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마우스 클릭을 통한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텍스쳐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연료 소진 시 자동 착륙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8687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구현 목록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Key Manual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EB9D252-EAE8-42C9-AB49-56B92C810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14380"/>
              </p:ext>
            </p:extLst>
          </p:nvPr>
        </p:nvGraphicFramePr>
        <p:xfrm>
          <a:off x="1043608" y="1940908"/>
          <a:ext cx="60960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012">
                  <a:extLst>
                    <a:ext uri="{9D8B030D-6E8A-4147-A177-3AD203B41FA5}">
                      <a16:colId xmlns:a16="http://schemas.microsoft.com/office/drawing/2014/main" val="3681180219"/>
                    </a:ext>
                  </a:extLst>
                </a:gridCol>
                <a:gridCol w="1842988">
                  <a:extLst>
                    <a:ext uri="{9D8B030D-6E8A-4147-A177-3AD203B41FA5}">
                      <a16:colId xmlns:a16="http://schemas.microsoft.com/office/drawing/2014/main" val="61130091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075624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8940861"/>
                    </a:ext>
                  </a:extLst>
                </a:gridCol>
              </a:tblGrid>
              <a:tr h="218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Function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Function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1594"/>
                  </a:ext>
                </a:extLst>
              </a:tr>
              <a:tr h="218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w/a/s/d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앞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뒤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왼쪽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오른쪽 평행 이동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↑/↓/←/→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시점 상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하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좌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우 이동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58908"/>
                  </a:ext>
                </a:extLst>
              </a:tr>
              <a:tr h="218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q/e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반시계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시계 방향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회전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마우스 휠 </a:t>
                      </a:r>
                      <a:r>
                        <a:rPr lang="en-US" altLang="ko-KR" sz="1400" dirty="0"/>
                        <a:t>Up/Down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시점 </a:t>
                      </a:r>
                      <a:r>
                        <a:rPr lang="en-US" altLang="ko-KR" sz="1400" dirty="0"/>
                        <a:t>Zoom in/out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11369"/>
                  </a:ext>
                </a:extLst>
              </a:tr>
              <a:tr h="218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프로펠러 속도 증가 및 이륙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좌표축 </a:t>
                      </a:r>
                      <a:r>
                        <a:rPr lang="en-US" altLang="ko-KR" sz="1400" dirty="0"/>
                        <a:t>On/off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948487"/>
                  </a:ext>
                </a:extLst>
              </a:tr>
              <a:tr h="300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프로펠러 속도 감소 및 착륙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부품 분해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조립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52056"/>
                  </a:ext>
                </a:extLst>
              </a:tr>
              <a:tr h="218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 정지 및 프로펠러 정지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환경맵 제거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46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박스 픽업 및 투하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미니맵 제거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96752"/>
                  </a:ext>
                </a:extLst>
              </a:tr>
              <a:tr h="218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카메라 시점 변경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655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56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선정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13A78-A3AA-4AE6-ACC5-B4B916A518A4}"/>
              </a:ext>
            </a:extLst>
          </p:cNvPr>
          <p:cNvSpPr txBox="1"/>
          <p:nvPr/>
        </p:nvSpPr>
        <p:spPr>
          <a:xfrm>
            <a:off x="671980" y="1628801"/>
            <a:ext cx="8014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제품 선정 이유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▶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각 부품 별로 제품 구조 표현 용이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▶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부품 분해 및 조립 과정 표현 용이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▶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조립 후에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3D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물체의 기능 구현 및 표현 용이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A8D9DC-1D59-44AD-A4FF-C92A68EA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7" y="3946312"/>
            <a:ext cx="3939905" cy="18395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B178C6-C146-41A8-AF4B-57AD0470C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06" r="15916" b="4"/>
          <a:stretch/>
        </p:blipFill>
        <p:spPr>
          <a:xfrm>
            <a:off x="5940151" y="764705"/>
            <a:ext cx="3046265" cy="2603602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5319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Object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평행 이동 및 회전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front, back,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lt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전역변수로 설정 후 각 값에 따라 키보드로 할당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front, back,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lt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rt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가 스위치 역할을 함으로써 스위치에 따라 변수 할당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스위치가 켜지면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glTranslate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통해서 실제 좌표축 평행 이동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대각선 방향으로 가기 위해 회전 이동을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glRotate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이용해서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A6F27AD-36DC-42AF-B599-09E2EDBA7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0" y="2925768"/>
            <a:ext cx="2648090" cy="20956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C60213-E3D7-43DB-8FBC-D20611964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200" y="2925767"/>
            <a:ext cx="2419760" cy="2095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3C30EB-F069-4F39-BB6B-58438F53C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393" y="2925767"/>
            <a:ext cx="2419760" cy="2095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EAFF5-7925-495A-98DC-ED3647D860B2}"/>
              </a:ext>
            </a:extLst>
          </p:cNvPr>
          <p:cNvSpPr txBox="1"/>
          <p:nvPr/>
        </p:nvSpPr>
        <p:spPr>
          <a:xfrm>
            <a:off x="1879468" y="50777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평행 이동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A6B7F-1B7B-4B6F-B6E0-00FA4E404C28}"/>
              </a:ext>
            </a:extLst>
          </p:cNvPr>
          <p:cNvSpPr txBox="1"/>
          <p:nvPr/>
        </p:nvSpPr>
        <p:spPr>
          <a:xfrm>
            <a:off x="6004393" y="507779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회전 이동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115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프로펠러 작동 및 이륙 및 착륙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109BE-CE60-44F8-9717-9E999CB27557}"/>
              </a:ext>
            </a:extLst>
          </p:cNvPr>
          <p:cNvSpPr txBox="1"/>
          <p:nvPr/>
        </p:nvSpPr>
        <p:spPr>
          <a:xfrm>
            <a:off x="671981" y="1492176"/>
            <a:ext cx="80148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통해서 프로펠러의 회전 속도 증가 및 이륙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y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을 통해서 프로펠러의 회전 속도 감소 및 착륙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각각의 프로펠러 중심축을 찾아서 해당 로컬 좌표계에서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glRotate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이용해서 회전이동 구현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이때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Blender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좌표와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Z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좌표를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Opengl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에서는 순서를 변경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개의 프로펠러의 로컬 좌표계에서 회전 속도를 변수로 정해서 키보드 값에 따라서 달라 지게 끔 설정 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A01AFA-BA20-4A40-A624-AD1AD8DA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644" y="3602901"/>
            <a:ext cx="5329652" cy="252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68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배달 드론의 박스 픽업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키를 누름으로써 박스의 로컬 좌표계의 원점이 배달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로컬 좌표계의 원점보다 조금 아래쪽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배달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잡고있는 것을 구현 하기위해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–y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축으로 값을 낮게 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으로 변경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시켜줌으로써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박스를 픽업 하고 있게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한번더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누름으로써 박스의 로컬 좌표계에서 새로운 변수를 설정해 공중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(y&gt;0)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에서 떨어뜨리면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값을 천천히 감소 시키면서 중력으로 인해 떨어지는 모션을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B95F3C-CBA6-4CA7-91F2-2DFECEA8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36" y="3789040"/>
            <a:ext cx="2849977" cy="2088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B5688B-4A6A-487C-BCDF-4337C59FF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596" y="3789040"/>
            <a:ext cx="2850740" cy="2088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A6EF8-0170-414C-AE5F-124FF49E0661}"/>
              </a:ext>
            </a:extLst>
          </p:cNvPr>
          <p:cNvSpPr txBox="1"/>
          <p:nvPr/>
        </p:nvSpPr>
        <p:spPr>
          <a:xfrm>
            <a:off x="1838305" y="5901772"/>
            <a:ext cx="218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박스 집은 상태</a:t>
            </a:r>
            <a:r>
              <a:rPr lang="en-US" altLang="ko-KR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F12A9-B402-45EB-BEB8-D99DEFDC307E}"/>
              </a:ext>
            </a:extLst>
          </p:cNvPr>
          <p:cNvSpPr txBox="1"/>
          <p:nvPr/>
        </p:nvSpPr>
        <p:spPr>
          <a:xfrm>
            <a:off x="5079047" y="5958145"/>
            <a:ext cx="218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박스 놓은 상태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3681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드론 카메라와의 시점 변환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50F5B5-7013-4098-98FE-32DA4BAF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20" y="2937355"/>
            <a:ext cx="2880320" cy="2593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7D4F44-0F29-4CE5-9015-C018F4D1B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937355"/>
            <a:ext cx="3018411" cy="2593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1909DB-6BF1-4BD8-8FDC-2F74B1A18675}"/>
              </a:ext>
            </a:extLst>
          </p:cNvPr>
          <p:cNvSpPr txBox="1"/>
          <p:nvPr/>
        </p:nvSpPr>
        <p:spPr>
          <a:xfrm>
            <a:off x="899592" y="1700808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키보드 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C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를 통해서 시점 벡터를 초기 시점에서 드론 카메라 위치로 변경</a:t>
            </a:r>
            <a:endParaRPr lang="en-US" altLang="ko-KR" dirty="0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이동하는 과정에서 카메라시점으로  변경해도 같이 이동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51F86-2FE0-49D6-A4E3-C7477E8AC4E7}"/>
              </a:ext>
            </a:extLst>
          </p:cNvPr>
          <p:cNvSpPr txBox="1"/>
          <p:nvPr/>
        </p:nvSpPr>
        <p:spPr>
          <a:xfrm>
            <a:off x="5001085" y="563495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카메라 시점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(1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인칭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)&gt;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2FA8A-F777-4461-B7E9-81C3596D7C9E}"/>
              </a:ext>
            </a:extLst>
          </p:cNvPr>
          <p:cNvSpPr txBox="1"/>
          <p:nvPr/>
        </p:nvSpPr>
        <p:spPr>
          <a:xfrm>
            <a:off x="1419861" y="5634958"/>
            <a:ext cx="218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기존 시점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(3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인칭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)&gt;</a:t>
            </a:r>
            <a:endParaRPr lang="ko-KR" altLang="en-US" dirty="0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6448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5.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드론 부품 분해 및 조립 시뮬레이션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각각의 부품들을 따로따로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draw_obj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로 불러 오면서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glPushMatrix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glPopMatrix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통해서 각각의 로컬 좌표계를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Separate_speed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라는 변수를 통해서 분해되는 과정을 시뮬레이션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x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누르면 각각의 부품들의 로컬 좌표계에서 평행이동을 통해서 분해되는 과정이 시뮬레이션 시연 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x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한번 더 누르면 각각의 부품들이 반대로 원래대로 조립되면서 합쳐지는 과정이 시뮬레이션 시연 됨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10DF40-4657-45F5-99F5-3161588A6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40" y="4365104"/>
            <a:ext cx="2366172" cy="16118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666905-CFE3-4B9C-9FFC-0689BB53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581" y="4365104"/>
            <a:ext cx="3179781" cy="1611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90381-C3F5-4AF6-8C6D-4B073A9DB2E1}"/>
              </a:ext>
            </a:extLst>
          </p:cNvPr>
          <p:cNvSpPr txBox="1"/>
          <p:nvPr/>
        </p:nvSpPr>
        <p:spPr>
          <a:xfrm>
            <a:off x="4653582" y="597115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분해 후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C2B82-FFD3-4E7D-9F96-A6493075D5CA}"/>
              </a:ext>
            </a:extLst>
          </p:cNvPr>
          <p:cNvSpPr txBox="1"/>
          <p:nvPr/>
        </p:nvSpPr>
        <p:spPr>
          <a:xfrm>
            <a:off x="1695552" y="5976057"/>
            <a:ext cx="218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분해 전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0408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771638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멀티 뷰 포트 기능을 통한 카메라 시점 동시 송출 및 텍스트 화면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멀티뷰를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통해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개의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뷰포트생성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기존의 물체 모델링이 된 화면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(0, 0,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current_width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,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current_height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배달드론의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카메라 시점화면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current_width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*4/ 5,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current_height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4 / 5,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current_width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4,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current_height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4)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텍스트 화면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0,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current_height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2,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current_width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2,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current_height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2)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D49F23-E788-4C64-AC4B-EF5D1E95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634" y="3554324"/>
            <a:ext cx="4156731" cy="26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35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771638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6.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멀티 뷰 포트 기능을 통한 카메라 시점 동시 송출 및 텍스트 화면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 카메라 시점으로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본화면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이용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미니맵에서도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1CEB01-0FB4-4727-BB5F-114DCE41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728976"/>
            <a:ext cx="3261414" cy="19674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341EA2-2991-43D2-9E99-7244F96FE9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0" t="5819" r="2449" b="4619"/>
          <a:stretch/>
        </p:blipFill>
        <p:spPr>
          <a:xfrm>
            <a:off x="4846714" y="2348880"/>
            <a:ext cx="3680730" cy="2349747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5E3398-C87F-45E9-B475-E833A0965399}"/>
              </a:ext>
            </a:extLst>
          </p:cNvPr>
          <p:cNvCxnSpPr>
            <a:cxnSpLocks/>
          </p:cNvCxnSpPr>
          <p:nvPr/>
        </p:nvCxnSpPr>
        <p:spPr>
          <a:xfrm>
            <a:off x="3802598" y="2945000"/>
            <a:ext cx="9721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9B1209-7241-4FFC-8754-BC035AC42846}"/>
              </a:ext>
            </a:extLst>
          </p:cNvPr>
          <p:cNvSpPr txBox="1"/>
          <p:nvPr/>
        </p:nvSpPr>
        <p:spPr>
          <a:xfrm>
            <a:off x="836947" y="4941168"/>
            <a:ext cx="295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드론 카메라로 보는 시점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F57CDD-A539-4309-A2E7-83C85FD844ED}"/>
              </a:ext>
            </a:extLst>
          </p:cNvPr>
          <p:cNvSpPr txBox="1"/>
          <p:nvPr/>
        </p:nvSpPr>
        <p:spPr>
          <a:xfrm>
            <a:off x="5850953" y="494116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미니맵 화면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7603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7.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미니맵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On/Off</a:t>
            </a: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조건문을 이용해 키보드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을 누르게 되면 미니맵을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On/Off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기능구현 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C4D000-EC46-4D00-9F10-3F096AEE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1" y="1948384"/>
            <a:ext cx="3511224" cy="3268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353CB0-1E6F-456F-ACF7-100813604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89" y="1948384"/>
            <a:ext cx="3433226" cy="3268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89DF7-CB67-41CB-88F4-D9528A2016F4}"/>
              </a:ext>
            </a:extLst>
          </p:cNvPr>
          <p:cNvSpPr txBox="1"/>
          <p:nvPr/>
        </p:nvSpPr>
        <p:spPr>
          <a:xfrm>
            <a:off x="1668411" y="529354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미니맵 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On&gt;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702D5-59BE-4F9E-BC78-924FF6476939}"/>
              </a:ext>
            </a:extLst>
          </p:cNvPr>
          <p:cNvSpPr txBox="1"/>
          <p:nvPr/>
        </p:nvSpPr>
        <p:spPr>
          <a:xfrm>
            <a:off x="5677904" y="529354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미니맵 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Off&gt;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0991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8.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입력을 통한 환경맵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On/Off</a:t>
            </a: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조건문을 통해서 키보드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을 누르게 되면 환경맵을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On/Off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기능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F99F6A-AC1C-4829-A4F9-F9DE0E58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4943"/>
            <a:ext cx="3923928" cy="2523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F7620A-4581-4890-9550-B2F45A68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390" y="2304943"/>
            <a:ext cx="3923928" cy="252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C7002E-1E51-4211-B9AC-FC11D0CC8308}"/>
              </a:ext>
            </a:extLst>
          </p:cNvPr>
          <p:cNvSpPr txBox="1"/>
          <p:nvPr/>
        </p:nvSpPr>
        <p:spPr>
          <a:xfrm>
            <a:off x="1659982" y="499512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환경맵 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On&gt;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31943-55AC-4A44-AEC6-33B0D0BA2D63}"/>
              </a:ext>
            </a:extLst>
          </p:cNvPr>
          <p:cNvSpPr txBox="1"/>
          <p:nvPr/>
        </p:nvSpPr>
        <p:spPr>
          <a:xfrm>
            <a:off x="5884255" y="4994079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환경맵 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Off&gt;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29742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9.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메뉴 선택을 통한 환경맵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Environment -&gt; Morning University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7B176-5E8C-4738-B1E7-16C1C043A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78" y="1983756"/>
            <a:ext cx="6282444" cy="40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1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D0251DB-8309-4256-8719-8908CAEE067A}"/>
              </a:ext>
            </a:extLst>
          </p:cNvPr>
          <p:cNvSpPr txBox="1">
            <a:spLocks/>
          </p:cNvSpPr>
          <p:nvPr/>
        </p:nvSpPr>
        <p:spPr>
          <a:xfrm>
            <a:off x="1067430" y="3141457"/>
            <a:ext cx="7009140" cy="57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일정</a:t>
            </a:r>
            <a:endParaRPr lang="ko-KR" altLang="en-US" sz="9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CA4C4AD-493B-49F2-BDBA-932EA5362DB0}"/>
              </a:ext>
            </a:extLst>
          </p:cNvPr>
          <p:cNvSpPr>
            <a:spLocks noGrp="1"/>
          </p:cNvSpPr>
          <p:nvPr/>
        </p:nvSpPr>
        <p:spPr>
          <a:xfrm>
            <a:off x="42842" y="44624"/>
            <a:ext cx="1720846" cy="419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u="sng" dirty="0">
                <a:solidFill>
                  <a:schemeClr val="tx2"/>
                </a:solidFill>
                <a:latin typeface="+mj-lt"/>
                <a:ea typeface="현대하모니 B" panose="02020603020101020101" pitchFamily="18" charset="-127"/>
                <a:cs typeface="Arial" pitchFamily="34" charset="0"/>
              </a:rPr>
              <a:t>Mini-Project</a:t>
            </a:r>
            <a:endParaRPr lang="ko-KR" altLang="en-US" sz="2000" b="1" i="1" u="sng" dirty="0">
              <a:solidFill>
                <a:schemeClr val="tx2"/>
              </a:solidFill>
              <a:latin typeface="+mj-lt"/>
              <a:ea typeface="현대하모니 B" panose="02020603020101020101" pitchFamily="18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1" y="6241635"/>
            <a:ext cx="170867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32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9.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메뉴 선택을 통한 환경맵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Environment -&gt; Night University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8F13BA-3F44-4A9A-AF9F-4E44C64B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22" y="2050403"/>
            <a:ext cx="6141156" cy="39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77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9.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메뉴 선택을 통한 환경맵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Environment -&gt;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Inha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University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57E012-7BD7-4EB3-B97E-41026C31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23" y="1940908"/>
            <a:ext cx="6129554" cy="393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10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9.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메뉴 선택을 통한 환경맵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Environment -&gt; Sky Box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8B31B0-70A9-4175-9804-9A31195C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14" y="1913542"/>
            <a:ext cx="6364572" cy="409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98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9.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메뉴 선택을 통한 환경맵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Environment -&gt; Remove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539FC7-6657-4676-A870-32663EEE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30" y="1912857"/>
            <a:ext cx="6392540" cy="41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10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lvl="1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10.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환경맵 모드에 따라 텍스트 변경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환경 맵 모드에 따라 현재 어떤 환경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맵인지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표시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각각의 상황을 전역변수로 받아서 해당 모드에 맞는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string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형을 포인터형으로 받아와서 할당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7ABE33-A28F-4C9D-B662-8C2786753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84" b="26831"/>
          <a:stretch/>
        </p:blipFill>
        <p:spPr>
          <a:xfrm>
            <a:off x="637548" y="2704349"/>
            <a:ext cx="2979838" cy="476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04DAAB-FE11-469E-9B29-89A4AFB7B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64" b="40456"/>
          <a:stretch/>
        </p:blipFill>
        <p:spPr>
          <a:xfrm>
            <a:off x="4247964" y="2692505"/>
            <a:ext cx="2979838" cy="4881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62F234-3F72-4A53-8A93-57602C2FF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48" y="3727285"/>
            <a:ext cx="2979838" cy="4382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4C4304-615E-4BA2-B3E7-9F10DE46E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964" y="3727285"/>
            <a:ext cx="2979838" cy="4382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981178-EC33-49EE-911B-A0AB6553F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8" y="4712115"/>
            <a:ext cx="2979838" cy="438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11638-7B4E-4140-849D-2E47F2056849}"/>
              </a:ext>
            </a:extLst>
          </p:cNvPr>
          <p:cNvSpPr txBox="1"/>
          <p:nvPr/>
        </p:nvSpPr>
        <p:spPr>
          <a:xfrm>
            <a:off x="1394284" y="5181158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&lt;Nothing&gt;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A7F15-EA3B-47FF-8D98-FC87803A6C11}"/>
              </a:ext>
            </a:extLst>
          </p:cNvPr>
          <p:cNvSpPr txBox="1"/>
          <p:nvPr/>
        </p:nvSpPr>
        <p:spPr>
          <a:xfrm>
            <a:off x="5087706" y="425414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&lt;Sky Box&gt;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7A1E1C-A602-4E8B-A7EC-0BA0FBA5B483}"/>
              </a:ext>
            </a:extLst>
          </p:cNvPr>
          <p:cNvSpPr txBox="1"/>
          <p:nvPr/>
        </p:nvSpPr>
        <p:spPr>
          <a:xfrm>
            <a:off x="4702986" y="326930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&lt;Night University&gt;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9B75D3-98E7-455B-9CC3-38457F44A43A}"/>
              </a:ext>
            </a:extLst>
          </p:cNvPr>
          <p:cNvSpPr txBox="1"/>
          <p:nvPr/>
        </p:nvSpPr>
        <p:spPr>
          <a:xfrm>
            <a:off x="945091" y="3269309"/>
            <a:ext cx="236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&lt;Morning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University&gt;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FF5C95-6306-4AF9-A2C4-7369D5FA0758}"/>
              </a:ext>
            </a:extLst>
          </p:cNvPr>
          <p:cNvSpPr txBox="1"/>
          <p:nvPr/>
        </p:nvSpPr>
        <p:spPr>
          <a:xfrm>
            <a:off x="1028801" y="425413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Inha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 University&gt;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2015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lvl="1" indent="0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메뉴 선택을 통한 초기 상태 리셋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시점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물체 위치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이동에 관련한 변수들을 초기값으로 변경 해서 위치 초기화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시점 이동에 관련한 변수들을 초기값으로 변경함으로써 시점 초기화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F7625A-5BD7-442B-BCCD-17E83566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90" y="2199375"/>
            <a:ext cx="3456384" cy="27914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6A7FAA-894D-4EE4-ACA9-9473BE9EF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83" y="2186879"/>
            <a:ext cx="3734401" cy="27914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E3B686-F6F3-4898-992E-A32873D1AAA2}"/>
              </a:ext>
            </a:extLst>
          </p:cNvPr>
          <p:cNvSpPr txBox="1"/>
          <p:nvPr/>
        </p:nvSpPr>
        <p:spPr>
          <a:xfrm>
            <a:off x="1573858" y="514026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위치 초기화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D6B81-B488-4A38-A74F-3677F53B418F}"/>
              </a:ext>
            </a:extLst>
          </p:cNvPr>
          <p:cNvSpPr txBox="1"/>
          <p:nvPr/>
        </p:nvSpPr>
        <p:spPr>
          <a:xfrm>
            <a:off x="5571457" y="514026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시점 초기화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0939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키보드 방향키를 이용한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360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View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special_keyboard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함수를 이용해서 각 방향키마다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phi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값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theta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값을 변경시켜주면서 구면 좌표계에서 이동시키는 것처럼 시점변경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8FF3C3-51F8-40E0-A3BC-C58C3686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548153"/>
            <a:ext cx="3024751" cy="3168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872FAB-5DD2-414E-A31A-8A7192201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068959"/>
            <a:ext cx="4013536" cy="2127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2D1F2-F2A3-4C02-83DA-8B20AC5D4295}"/>
              </a:ext>
            </a:extLst>
          </p:cNvPr>
          <p:cNvSpPr txBox="1"/>
          <p:nvPr/>
        </p:nvSpPr>
        <p:spPr>
          <a:xfrm>
            <a:off x="1310967" y="586798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아래에서 본 드론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33996-9620-443C-B0C8-61A3CFDA9F36}"/>
              </a:ext>
            </a:extLst>
          </p:cNvPr>
          <p:cNvSpPr txBox="1"/>
          <p:nvPr/>
        </p:nvSpPr>
        <p:spPr>
          <a:xfrm>
            <a:off x="5335733" y="526438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위쪽에서 본 드론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3026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13.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마우스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휠을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통한 확대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축소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원점으로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부터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거리인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값을 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dir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값에 따라 증가 시키거나 감소시키면서 증가 시켰을 때에는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Zoom-out,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감소 시켰을 때에는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Zoom-in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을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32B45E-03F0-4C3F-B0E9-2B23819BE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5" y="2564904"/>
            <a:ext cx="3026703" cy="24314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E7E77-472D-4B33-88D3-C1E7D3913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932" y="2564904"/>
            <a:ext cx="3801967" cy="2431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673A6C-CF2B-4C60-A3A0-19AC02A51473}"/>
              </a:ext>
            </a:extLst>
          </p:cNvPr>
          <p:cNvSpPr txBox="1"/>
          <p:nvPr/>
        </p:nvSpPr>
        <p:spPr>
          <a:xfrm>
            <a:off x="1474357" y="518115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&lt;Zoom-out&gt;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2C398-8950-4703-9942-41F223F0CCA8}"/>
              </a:ext>
            </a:extLst>
          </p:cNvPr>
          <p:cNvSpPr txBox="1"/>
          <p:nvPr/>
        </p:nvSpPr>
        <p:spPr>
          <a:xfrm>
            <a:off x="5607737" y="52380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&lt;Zoom-in&gt;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44379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14.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마우스 클릭을 통한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텍스쳐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마우스 왼쪽 버튼을  클릭을 하게 되면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상단의 색이 변하게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73A6C-CF2B-4C60-A3A0-19AC02A51473}"/>
              </a:ext>
            </a:extLst>
          </p:cNvPr>
          <p:cNvSpPr txBox="1"/>
          <p:nvPr/>
        </p:nvSpPr>
        <p:spPr>
          <a:xfrm>
            <a:off x="1615421" y="5181158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파란색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2C398-8950-4703-9942-41F223F0CCA8}"/>
              </a:ext>
            </a:extLst>
          </p:cNvPr>
          <p:cNvSpPr txBox="1"/>
          <p:nvPr/>
        </p:nvSpPr>
        <p:spPr>
          <a:xfrm>
            <a:off x="5684680" y="5238085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빨간색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033350-BDAD-4D88-AE0C-C8CE191B5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06" y="2657445"/>
            <a:ext cx="2435098" cy="23389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1C4F42-4745-42AD-A34E-B19DAF6AC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66" y="2657445"/>
            <a:ext cx="2435098" cy="23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87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6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dirty="0">
                <a:solidFill>
                  <a:schemeClr val="tx2"/>
                </a:solidFill>
              </a:rPr>
              <a:t>능 구현</a:t>
            </a:r>
            <a:endParaRPr lang="ko-KR" altLang="en-US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15.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연료 소진 시 자동 착륙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FB66E-2919-4414-8627-12F49D917F9E}"/>
              </a:ext>
            </a:extLst>
          </p:cNvPr>
          <p:cNvSpPr txBox="1"/>
          <p:nvPr/>
        </p:nvSpPr>
        <p:spPr>
          <a:xfrm>
            <a:off x="671981" y="1492176"/>
            <a:ext cx="8014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상승했을 때부터 카운트를 통해서 좌측 하단의 텍스트의 연료 바가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단계로 감소 되게 설계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연료가 소진 된 경우 자동 착륙과 동시에 빨간 불이 들어 오게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73A6C-CF2B-4C60-A3A0-19AC02A51473}"/>
              </a:ext>
            </a:extLst>
          </p:cNvPr>
          <p:cNvSpPr txBox="1"/>
          <p:nvPr/>
        </p:nvSpPr>
        <p:spPr>
          <a:xfrm>
            <a:off x="1301648" y="5214673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연료 가득한 상태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2C398-8950-4703-9942-41F223F0CCA8}"/>
              </a:ext>
            </a:extLst>
          </p:cNvPr>
          <p:cNvSpPr txBox="1"/>
          <p:nvPr/>
        </p:nvSpPr>
        <p:spPr>
          <a:xfrm>
            <a:off x="5522912" y="5214673"/>
            <a:ext cx="196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/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&lt;</a:t>
            </a:r>
            <a:r>
              <a:rPr lang="ko-KR" altLang="en-US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연료 소진 상태</a:t>
            </a:r>
            <a:r>
              <a:rPr lang="en-US" altLang="ko-KR" dirty="0">
                <a:latin typeface="Arial" panose="020B0604020202020204" pitchFamily="34" charset="0"/>
                <a:cs typeface="Arial" pitchFamily="34" charset="0"/>
                <a:sym typeface="Wingdings" panose="05000000000000000000" pitchFamily="2" charset="2"/>
              </a:rPr>
              <a:t>&gt;</a:t>
            </a:r>
            <a:endParaRPr lang="ko-KR" altLang="en-US" dirty="0" err="1">
              <a:latin typeface="Arial" panose="020B0604020202020204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B706F9-354F-4E47-943A-B3C6E6D70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05" y="4048488"/>
            <a:ext cx="1619476" cy="11050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86AFBF-2EC5-4796-BB7D-62CB58BA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245" y="2585255"/>
            <a:ext cx="2747696" cy="18949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3ED18F-A8AE-4281-87C5-6484F31E7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70" y="3905593"/>
            <a:ext cx="3543795" cy="12479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B6D7CA-F5FF-43F6-B14A-33820A19F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869" y="2585255"/>
            <a:ext cx="2747696" cy="189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4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>
                <a:solidFill>
                  <a:schemeClr val="tx2"/>
                </a:solidFill>
              </a:rPr>
              <a:t>2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2362" y="908720"/>
            <a:ext cx="8399276" cy="5040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Gantt chart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0" lvl="1" indent="0"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55A85C5D-37C8-4495-9333-62A7D11A88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3882794"/>
              </p:ext>
            </p:extLst>
          </p:nvPr>
        </p:nvGraphicFramePr>
        <p:xfrm>
          <a:off x="253805" y="1628800"/>
          <a:ext cx="8636390" cy="3816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241">
                  <a:extLst>
                    <a:ext uri="{9D8B030D-6E8A-4147-A177-3AD203B41FA5}">
                      <a16:colId xmlns:a16="http://schemas.microsoft.com/office/drawing/2014/main" val="3985810494"/>
                    </a:ext>
                  </a:extLst>
                </a:gridCol>
                <a:gridCol w="977442">
                  <a:extLst>
                    <a:ext uri="{9D8B030D-6E8A-4147-A177-3AD203B41FA5}">
                      <a16:colId xmlns:a16="http://schemas.microsoft.com/office/drawing/2014/main" val="3408275621"/>
                    </a:ext>
                  </a:extLst>
                </a:gridCol>
                <a:gridCol w="1583199">
                  <a:extLst>
                    <a:ext uri="{9D8B030D-6E8A-4147-A177-3AD203B41FA5}">
                      <a16:colId xmlns:a16="http://schemas.microsoft.com/office/drawing/2014/main" val="626257922"/>
                    </a:ext>
                  </a:extLst>
                </a:gridCol>
                <a:gridCol w="2152697">
                  <a:extLst>
                    <a:ext uri="{9D8B030D-6E8A-4147-A177-3AD203B41FA5}">
                      <a16:colId xmlns:a16="http://schemas.microsoft.com/office/drawing/2014/main" val="835023004"/>
                    </a:ext>
                  </a:extLst>
                </a:gridCol>
                <a:gridCol w="2446811">
                  <a:extLst>
                    <a:ext uri="{9D8B030D-6E8A-4147-A177-3AD203B41FA5}">
                      <a16:colId xmlns:a16="http://schemas.microsoft.com/office/drawing/2014/main" val="2062050347"/>
                    </a:ext>
                  </a:extLst>
                </a:gridCol>
              </a:tblGrid>
              <a:tr h="55863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~11/10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~11/17(</a:t>
                      </a:r>
                      <a:r>
                        <a:rPr lang="ko-KR" altLang="en-US" sz="1400" dirty="0"/>
                        <a:t>제안서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~12/01 (</a:t>
                      </a:r>
                      <a:r>
                        <a:rPr lang="ko-KR" altLang="en-US" sz="1400" dirty="0"/>
                        <a:t>중간보고서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~12/18 (</a:t>
                      </a:r>
                      <a:r>
                        <a:rPr lang="ko-KR" altLang="en-US" sz="1400" dirty="0"/>
                        <a:t>최종보고서 및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비디오 업로드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814472"/>
                  </a:ext>
                </a:extLst>
              </a:tr>
              <a:tr h="542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물체 선정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FFFF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84299"/>
                  </a:ext>
                </a:extLst>
              </a:tr>
              <a:tr h="542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물체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04328"/>
                  </a:ext>
                </a:extLst>
              </a:tr>
              <a:tr h="542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텍스쳐 취득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625268"/>
                  </a:ext>
                </a:extLst>
              </a:tr>
              <a:tr h="542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텍스쳐 매핑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027101"/>
                  </a:ext>
                </a:extLst>
              </a:tr>
              <a:tr h="542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기능 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944335"/>
                  </a:ext>
                </a:extLst>
              </a:tr>
              <a:tr h="542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검토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86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9273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D0251DB-8309-4256-8719-8908CAEE067A}"/>
              </a:ext>
            </a:extLst>
          </p:cNvPr>
          <p:cNvSpPr txBox="1">
            <a:spLocks/>
          </p:cNvSpPr>
          <p:nvPr/>
        </p:nvSpPr>
        <p:spPr>
          <a:xfrm>
            <a:off x="1067430" y="3141457"/>
            <a:ext cx="7009140" cy="57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감사합니다</a:t>
            </a:r>
            <a:endParaRPr lang="ko-KR" altLang="en-US" sz="9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CA4C4AD-493B-49F2-BDBA-932EA5362DB0}"/>
              </a:ext>
            </a:extLst>
          </p:cNvPr>
          <p:cNvSpPr>
            <a:spLocks noGrp="1"/>
          </p:cNvSpPr>
          <p:nvPr/>
        </p:nvSpPr>
        <p:spPr>
          <a:xfrm>
            <a:off x="42842" y="44624"/>
            <a:ext cx="1720846" cy="419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u="sng" dirty="0">
                <a:solidFill>
                  <a:schemeClr val="tx2"/>
                </a:solidFill>
                <a:latin typeface="+mj-lt"/>
                <a:ea typeface="현대하모니 B" panose="02020603020101020101" pitchFamily="18" charset="-127"/>
                <a:cs typeface="Arial" pitchFamily="34" charset="0"/>
              </a:rPr>
              <a:t>Mini-Project</a:t>
            </a:r>
            <a:endParaRPr lang="ko-KR" altLang="en-US" sz="2000" b="1" i="1" u="sng" dirty="0">
              <a:solidFill>
                <a:schemeClr val="tx2"/>
              </a:solidFill>
              <a:latin typeface="+mj-lt"/>
              <a:ea typeface="현대하모니 B" panose="02020603020101020101" pitchFamily="18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1" y="6241635"/>
            <a:ext cx="170867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8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D0251DB-8309-4256-8719-8908CAEE067A}"/>
              </a:ext>
            </a:extLst>
          </p:cNvPr>
          <p:cNvSpPr txBox="1">
            <a:spLocks/>
          </p:cNvSpPr>
          <p:nvPr/>
        </p:nvSpPr>
        <p:spPr>
          <a:xfrm>
            <a:off x="1067430" y="3141457"/>
            <a:ext cx="7009140" cy="57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2800" b="1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제품 모델링</a:t>
            </a:r>
            <a:endParaRPr lang="ko-KR" altLang="en-US" sz="9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4CA4C4AD-493B-49F2-BDBA-932EA5362DB0}"/>
              </a:ext>
            </a:extLst>
          </p:cNvPr>
          <p:cNvSpPr>
            <a:spLocks noGrp="1"/>
          </p:cNvSpPr>
          <p:nvPr/>
        </p:nvSpPr>
        <p:spPr>
          <a:xfrm>
            <a:off x="42842" y="44624"/>
            <a:ext cx="1720846" cy="419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u="sng" dirty="0">
                <a:solidFill>
                  <a:schemeClr val="tx2"/>
                </a:solidFill>
                <a:latin typeface="+mj-lt"/>
                <a:ea typeface="현대하모니 B" panose="02020603020101020101" pitchFamily="18" charset="-127"/>
                <a:cs typeface="Arial" pitchFamily="34" charset="0"/>
              </a:rPr>
              <a:t>Mini-Project</a:t>
            </a:r>
            <a:endParaRPr lang="ko-KR" altLang="en-US" sz="2000" b="1" i="1" u="sng" dirty="0">
              <a:solidFill>
                <a:schemeClr val="tx2"/>
              </a:solidFill>
              <a:latin typeface="+mj-lt"/>
              <a:ea typeface="현대하모니 B" panose="02020603020101020101" pitchFamily="18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761" y="6241635"/>
            <a:ext cx="1708672" cy="5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2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Blender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이용한 모델링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13A78-A3AA-4AE6-ACC5-B4B916A518A4}"/>
              </a:ext>
            </a:extLst>
          </p:cNvPr>
          <p:cNvSpPr txBox="1"/>
          <p:nvPr/>
        </p:nvSpPr>
        <p:spPr>
          <a:xfrm>
            <a:off x="671980" y="1628801"/>
            <a:ext cx="801481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배달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부품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▶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(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 앞부분 및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전방등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 상단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뒷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부분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 하단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)</a:t>
            </a:r>
            <a:b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</a:b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▶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프로펠러 및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프로펠러 지지대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▶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드론 카메라 및 지지대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▶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배달 물품 집게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▶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배터리 및 배터리 홀더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배달용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쿠팡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박스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총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개의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Obj file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로 구성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부품 분리 기준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▶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기능 별 분리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   ▶ Texture Mapping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별 분리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sz="1600" dirty="0"/>
              <a:t>각각의 부품을 </a:t>
            </a:r>
            <a:r>
              <a:rPr lang="en-US" altLang="ko-KR" sz="1600" dirty="0"/>
              <a:t>Export </a:t>
            </a:r>
            <a:r>
              <a:rPr lang="ko-KR" altLang="ko-KR" sz="1600" dirty="0"/>
              <a:t>기능을 이용해서 페이스를 삼각분할 후 </a:t>
            </a:r>
            <a:r>
              <a:rPr lang="en-US" altLang="ko-KR" sz="1600" dirty="0"/>
              <a:t>Obj file</a:t>
            </a:r>
            <a:r>
              <a:rPr lang="ko-KR" altLang="ko-KR" sz="1600" dirty="0"/>
              <a:t>로 만듦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ObjParser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를 이용한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OpenGL Project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로의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Import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36736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모델링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CC80F-6AB1-4C69-BA7A-71B58258940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배달 드론의 부품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몸체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 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 앞부분 및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전방등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13A78-A3AA-4AE6-ACC5-B4B916A518A4}"/>
              </a:ext>
            </a:extLst>
          </p:cNvPr>
          <p:cNvSpPr txBox="1"/>
          <p:nvPr/>
        </p:nvSpPr>
        <p:spPr>
          <a:xfrm>
            <a:off x="671980" y="1628801"/>
            <a:ext cx="80148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개의 원기둥을 통해 모델링해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전방등을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전방등을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몸체 앞부분에 장착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몸체의 경우 넓은 직사각형을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Blender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베벨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기능을 통해 매끄러운 비누 모양으로 모델링 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지역돌출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 기능을 통해 옆면을 늘림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sym typeface="Wingdings" panose="05000000000000000000" pitchFamily="2" charset="2"/>
              </a:rPr>
              <a:t>먼저 큰 틀을 만든 뒤 몸체를 각 부분으로 분해 진행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023E8-EA86-4CA8-A85E-A08872DF2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569" y="1340768"/>
            <a:ext cx="1330843" cy="13340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D5B3B1-469A-4E89-82B9-55ECD157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223" y="4095381"/>
            <a:ext cx="3864161" cy="2095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8AB46B-F4E0-42DB-8C34-BC82B13F3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080639"/>
            <a:ext cx="3443500" cy="21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39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60000"/>
            <a:lumOff val="40000"/>
            <a:alpha val="90000"/>
          </a:schemeClr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ctr">
          <a:defRPr dirty="0" err="1" smtClean="0">
            <a:latin typeface="Arial" panose="020B0604020202020204" pitchFamily="34" charset="0"/>
            <a:cs typeface="Arial" pitchFamily="34" charset="0"/>
            <a:sym typeface="Wingdings" panose="05000000000000000000" pitchFamily="2" charset="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75006</TotalTime>
  <Words>2278</Words>
  <Application>Microsoft Office PowerPoint</Application>
  <PresentationFormat>화면 슬라이드 쇼(4:3)</PresentationFormat>
  <Paragraphs>458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맑은 고딕</vt:lpstr>
      <vt:lpstr>Wingdings</vt:lpstr>
      <vt:lpstr>돋움체</vt:lpstr>
      <vt:lpstr>Arial</vt:lpstr>
      <vt:lpstr>Office 테마</vt:lpstr>
      <vt:lpstr>인하대 정보통신공학과</vt:lpstr>
      <vt:lpstr>목    차</vt:lpstr>
      <vt:lpstr>PowerPoint 프레젠테이션</vt:lpstr>
      <vt:lpstr>1. 제품 선정</vt:lpstr>
      <vt:lpstr>PowerPoint 프레젠테이션</vt:lpstr>
      <vt:lpstr>2. 일정</vt:lpstr>
      <vt:lpstr>PowerPoint 프레젠테이션</vt:lpstr>
      <vt:lpstr>3. 제품 모델링</vt:lpstr>
      <vt:lpstr>3. 제품 모델링</vt:lpstr>
      <vt:lpstr>3. 제품 모델링</vt:lpstr>
      <vt:lpstr>3. 제품 모델링</vt:lpstr>
      <vt:lpstr>3. 제품 모델링</vt:lpstr>
      <vt:lpstr>3. 제품 모델링</vt:lpstr>
      <vt:lpstr>3. 제품 모델링</vt:lpstr>
      <vt:lpstr>3. 제품 모델링</vt:lpstr>
      <vt:lpstr>3. 제품 모델링</vt:lpstr>
      <vt:lpstr>3. 제품 모델링</vt:lpstr>
      <vt:lpstr>3. 제품 모델링</vt:lpstr>
      <vt:lpstr>PowerPoint 프레젠테이션</vt:lpstr>
      <vt:lpstr>4. 제품 텍스처 매핑</vt:lpstr>
      <vt:lpstr>4. 제품 텍스처 매핑</vt:lpstr>
      <vt:lpstr>4. 제품 텍스처 매핑</vt:lpstr>
      <vt:lpstr>4. 제품 텍스처 매핑</vt:lpstr>
      <vt:lpstr>4. 제품 텍스처 매핑</vt:lpstr>
      <vt:lpstr>4. 제품 텍스처 매핑</vt:lpstr>
      <vt:lpstr>4. 제품 텍스처 매핑</vt:lpstr>
      <vt:lpstr>4. 제품 텍스처 매핑</vt:lpstr>
      <vt:lpstr>PowerPoint 프레젠테이션</vt:lpstr>
      <vt:lpstr>5. 환경맵 구성</vt:lpstr>
      <vt:lpstr>5. 환경맵 구성</vt:lpstr>
      <vt:lpstr>5. 환경맵 구성</vt:lpstr>
      <vt:lpstr>5. 환경맵 구성</vt:lpstr>
      <vt:lpstr>5. 환경맵 구성</vt:lpstr>
      <vt:lpstr>5. 환경맵 구성</vt:lpstr>
      <vt:lpstr>5. 환경맵 구성</vt:lpstr>
      <vt:lpstr>5. 환경맵 구성</vt:lpstr>
      <vt:lpstr>PowerPoint 프레젠테이션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6. 기능 구현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JSKIM</dc:creator>
  <cp:lastModifiedBy>유 현태</cp:lastModifiedBy>
  <cp:revision>3029</cp:revision>
  <cp:lastPrinted>2014-12-30T12:51:56Z</cp:lastPrinted>
  <dcterms:created xsi:type="dcterms:W3CDTF">2012-06-30T12:40:27Z</dcterms:created>
  <dcterms:modified xsi:type="dcterms:W3CDTF">2020-12-20T05:55:11Z</dcterms:modified>
</cp:coreProperties>
</file>